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sldIdLst>
    <p:sldId id="320" r:id="rId6"/>
    <p:sldId id="342" r:id="rId7"/>
    <p:sldId id="343" r:id="rId8"/>
    <p:sldId id="347" r:id="rId9"/>
    <p:sldId id="323" r:id="rId10"/>
    <p:sldId id="332" r:id="rId11"/>
    <p:sldId id="339" r:id="rId12"/>
    <p:sldId id="340" r:id="rId13"/>
    <p:sldId id="345" r:id="rId14"/>
    <p:sldId id="34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8C4"/>
    <a:srgbClr val="1DCCD9"/>
    <a:srgbClr val="17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7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Лица с соматическими заболеваниями</c:v>
                </c:pt>
                <c:pt idx="1">
                  <c:v>Лица с нарушением опорно-двигательного аппарата</c:v>
                </c:pt>
                <c:pt idx="2">
                  <c:v>Лица с нарушением органов слуха</c:v>
                </c:pt>
                <c:pt idx="3">
                  <c:v>Лица с нарушением органов зрения</c:v>
                </c:pt>
                <c:pt idx="4">
                  <c:v>Лица с ментальными нарушениями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@">
                  <c:v>29</c:v>
                </c:pt>
                <c:pt idx="1">
                  <c:v>27</c:v>
                </c:pt>
                <c:pt idx="2">
                  <c:v>20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209986746706169"/>
          <c:y val="6.1390215567316379E-2"/>
          <c:w val="0.38507016449676462"/>
          <c:h val="0.92913213717137821"/>
        </c:manualLayout>
      </c:layout>
      <c:overlay val="0"/>
      <c:txPr>
        <a:bodyPr/>
        <a:lstStyle/>
        <a:p>
          <a:pPr>
            <a:defRPr sz="18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1136823545911725E-2"/>
                  <c:y val="3.901192136313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80429831767212E-2"/>
                  <c:y val="-6.376854056033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570869481009583E-3"/>
                  <c:y val="-1.4711121753787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681818375323485E-3"/>
                  <c:y val="-6.3152066929133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300169857902622E-3"/>
                  <c:y val="-2.861202278158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2315054129684171E-2"/>
                  <c:y val="-1.166330952816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759947344197809E-3"/>
                  <c:y val="-8.2864173228346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Преподаватели</c:v>
                </c:pt>
                <c:pt idx="1">
                  <c:v>Мастера производственного обучения</c:v>
                </c:pt>
                <c:pt idx="2">
                  <c:v>Социальные педагоги</c:v>
                </c:pt>
                <c:pt idx="3">
                  <c:v>Педагоги-психологи</c:v>
                </c:pt>
                <c:pt idx="4">
                  <c:v>Переводчики русского жестового языка</c:v>
                </c:pt>
                <c:pt idx="5">
                  <c:v>Иные специалисты (тьюторы, ассистенты и другие)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67.7</c:v>
                </c:pt>
                <c:pt idx="1">
                  <c:v>3.3</c:v>
                </c:pt>
                <c:pt idx="2">
                  <c:v>8.6</c:v>
                </c:pt>
                <c:pt idx="3">
                  <c:v>3.6</c:v>
                </c:pt>
                <c:pt idx="4">
                  <c:v>2.6</c:v>
                </c:pt>
                <c:pt idx="5">
                  <c:v>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90863514834188"/>
          <c:y val="0.18685166143140874"/>
          <c:w val="0.31430595348609408"/>
          <c:h val="0.6142511703031755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17A4AF"/>
                </a:solidFill>
              </a:defRPr>
            </a:pPr>
            <a:r>
              <a:rPr lang="ru-RU" sz="1800" dirty="0" smtClean="0">
                <a:solidFill>
                  <a:srgbClr val="17A4AF"/>
                </a:solidFill>
              </a:rPr>
              <a:t>Работники, оказывающие реабилитационные услуги (суммарно-</a:t>
            </a:r>
            <a:r>
              <a:rPr lang="ru-RU" sz="1800" baseline="0" dirty="0" smtClean="0">
                <a:solidFill>
                  <a:srgbClr val="17A4AF"/>
                </a:solidFill>
              </a:rPr>
              <a:t> 146 человек)</a:t>
            </a:r>
            <a:r>
              <a:rPr lang="ru-RU" sz="1800" dirty="0" smtClean="0">
                <a:solidFill>
                  <a:srgbClr val="17A4AF"/>
                </a:solidFill>
              </a:rPr>
              <a:t>, в процентах</a:t>
            </a:r>
            <a:endParaRPr lang="ru-RU" sz="1800" dirty="0">
              <a:solidFill>
                <a:srgbClr val="17A4AF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7616619805475973"/>
          <c:y val="0.18685166143140874"/>
          <c:w val="0.21704839057967626"/>
          <c:h val="0.697733579366979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32D7C-C6FA-49B2-99FD-7C4CDF0C6BE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A7EB55-6EAB-4031-970D-558F9929F6CE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Основные профессиональные образовательные программы среднего профессионального образования </a:t>
          </a:r>
          <a:r>
            <a:rPr lang="ru" sz="2000" b="1" dirty="0" smtClean="0"/>
            <a:t>технического, социально-экономического, гуманитарного  профилей</a:t>
          </a:r>
          <a:endParaRPr lang="ru-RU" sz="2000" b="1" dirty="0"/>
        </a:p>
      </dgm:t>
    </dgm:pt>
    <dgm:pt modelId="{081F31FE-323A-4901-A15C-2926B737D9BE}" type="parTrans" cxnId="{E07AF483-F052-4193-918B-0279C2A93DE2}">
      <dgm:prSet/>
      <dgm:spPr/>
      <dgm:t>
        <a:bodyPr/>
        <a:lstStyle/>
        <a:p>
          <a:endParaRPr lang="ru-RU"/>
        </a:p>
      </dgm:t>
    </dgm:pt>
    <dgm:pt modelId="{08CC359F-7D97-46C6-87E2-6474348BDA44}" type="sibTrans" cxnId="{E07AF483-F052-4193-918B-0279C2A93DE2}">
      <dgm:prSet/>
      <dgm:spPr/>
      <dgm:t>
        <a:bodyPr/>
        <a:lstStyle/>
        <a:p>
          <a:endParaRPr lang="ru-RU"/>
        </a:p>
      </dgm:t>
    </dgm:pt>
    <dgm:pt modelId="{F1604848-0155-40DD-A031-942A586242E5}">
      <dgm:prSet phldrT="[Текст]" custT="1"/>
      <dgm:spPr>
        <a:solidFill>
          <a:srgbClr val="17A4AF"/>
        </a:solidFill>
      </dgm:spPr>
      <dgm:t>
        <a:bodyPr/>
        <a:lstStyle/>
        <a:p>
          <a:r>
            <a:rPr lang="ru-RU" sz="2000" b="1" dirty="0" smtClean="0"/>
            <a:t>34 </a:t>
          </a:r>
          <a:r>
            <a:rPr lang="ru-RU" sz="2000" b="1" dirty="0" smtClean="0"/>
            <a:t>основных профессиональных образовательных программ подготовки специалистов среднего звена</a:t>
          </a:r>
          <a:endParaRPr lang="ru-RU" sz="2000" b="1" dirty="0"/>
        </a:p>
      </dgm:t>
    </dgm:pt>
    <dgm:pt modelId="{83800181-D639-4E26-A052-B87CBC9B1482}" type="parTrans" cxnId="{E2E8460B-EA18-4E4E-9349-2B34C9CF7473}">
      <dgm:prSet/>
      <dgm:spPr/>
      <dgm:t>
        <a:bodyPr/>
        <a:lstStyle/>
        <a:p>
          <a:endParaRPr lang="ru-RU"/>
        </a:p>
      </dgm:t>
    </dgm:pt>
    <dgm:pt modelId="{C5D176FB-7DFE-489F-B173-92B6FD4CE422}" type="sibTrans" cxnId="{E2E8460B-EA18-4E4E-9349-2B34C9CF7473}">
      <dgm:prSet/>
      <dgm:spPr/>
      <dgm:t>
        <a:bodyPr/>
        <a:lstStyle/>
        <a:p>
          <a:endParaRPr lang="ru-RU"/>
        </a:p>
      </dgm:t>
    </dgm:pt>
    <dgm:pt modelId="{30D1271E-F2AB-43E9-B4F6-AC4CDF0591EE}">
      <dgm:prSet phldrT="[Текст]" custT="1"/>
      <dgm:spPr/>
      <dgm:t>
        <a:bodyPr/>
        <a:lstStyle/>
        <a:p>
          <a:r>
            <a:rPr lang="ru-RU" sz="2000" b="1" dirty="0" smtClean="0"/>
            <a:t>12 </a:t>
          </a:r>
          <a:r>
            <a:rPr lang="ru-RU" sz="2000" b="1" dirty="0" smtClean="0"/>
            <a:t>основных профессиональных образовательных программ  подготовки квалифицированных рабочих и служащих</a:t>
          </a:r>
          <a:endParaRPr lang="ru-RU" sz="2000" b="1" dirty="0"/>
        </a:p>
      </dgm:t>
    </dgm:pt>
    <dgm:pt modelId="{83F6EAA3-B9B4-4D9E-9684-1A770D52FE43}" type="parTrans" cxnId="{79E07DC5-39E2-476D-AF32-A6547228B52B}">
      <dgm:prSet/>
      <dgm:spPr/>
      <dgm:t>
        <a:bodyPr/>
        <a:lstStyle/>
        <a:p>
          <a:endParaRPr lang="ru-RU"/>
        </a:p>
      </dgm:t>
    </dgm:pt>
    <dgm:pt modelId="{046A8D33-5E55-482C-A885-0568D27A5C12}" type="sibTrans" cxnId="{79E07DC5-39E2-476D-AF32-A6547228B52B}">
      <dgm:prSet/>
      <dgm:spPr/>
      <dgm:t>
        <a:bodyPr/>
        <a:lstStyle/>
        <a:p>
          <a:endParaRPr lang="ru-RU"/>
        </a:p>
      </dgm:t>
    </dgm:pt>
    <dgm:pt modelId="{6B797A06-9EA9-4829-AEAE-431613BF1F7D}">
      <dgm:prSet custT="1"/>
      <dgm:spPr>
        <a:solidFill>
          <a:srgbClr val="17A4AF"/>
        </a:solidFill>
      </dgm:spPr>
      <dgm:t>
        <a:bodyPr/>
        <a:lstStyle/>
        <a:p>
          <a:pPr algn="just"/>
          <a:r>
            <a:rPr lang="ru-RU" sz="2000" b="1" dirty="0" smtClean="0"/>
            <a:t>100 % реализуемых основных профессиональных образовательных программ среднего профессионального образования адаптированы для инвалидов и лиц с ОВЗ</a:t>
          </a:r>
          <a:endParaRPr lang="ru-RU" sz="2000" b="1" dirty="0"/>
        </a:p>
      </dgm:t>
    </dgm:pt>
    <dgm:pt modelId="{E02069CB-1703-40A3-930F-31511F00356F}" type="parTrans" cxnId="{4F2224FA-2236-4BB4-B75B-81D0F8E34407}">
      <dgm:prSet/>
      <dgm:spPr/>
      <dgm:t>
        <a:bodyPr/>
        <a:lstStyle/>
        <a:p>
          <a:endParaRPr lang="ru-RU"/>
        </a:p>
      </dgm:t>
    </dgm:pt>
    <dgm:pt modelId="{A9261D3A-A981-483C-8095-3AD3D509726B}" type="sibTrans" cxnId="{4F2224FA-2236-4BB4-B75B-81D0F8E34407}">
      <dgm:prSet/>
      <dgm:spPr/>
      <dgm:t>
        <a:bodyPr/>
        <a:lstStyle/>
        <a:p>
          <a:endParaRPr lang="ru-RU"/>
        </a:p>
      </dgm:t>
    </dgm:pt>
    <dgm:pt modelId="{5B75AD82-5005-456B-BE57-17AB4EEE8177}" type="pres">
      <dgm:prSet presAssocID="{79B32D7C-C6FA-49B2-99FD-7C4CDF0C6B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6007C-B5CA-4E01-B77C-2FE895EBBC16}" type="pres">
      <dgm:prSet presAssocID="{79B32D7C-C6FA-49B2-99FD-7C4CDF0C6BE7}" presName="dummyMaxCanvas" presStyleCnt="0">
        <dgm:presLayoutVars/>
      </dgm:prSet>
      <dgm:spPr/>
    </dgm:pt>
    <dgm:pt modelId="{3A7355C7-FDCE-4DA7-B8A2-CDFE04875781}" type="pres">
      <dgm:prSet presAssocID="{79B32D7C-C6FA-49B2-99FD-7C4CDF0C6BE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D3DB3-DD3B-4357-9D89-12AA2E0EE918}" type="pres">
      <dgm:prSet presAssocID="{79B32D7C-C6FA-49B2-99FD-7C4CDF0C6BE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E119D-6E52-4FB8-95DE-749582E96136}" type="pres">
      <dgm:prSet presAssocID="{79B32D7C-C6FA-49B2-99FD-7C4CDF0C6BE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24F62-83E7-4D3B-A4E1-6A4455F5D7F5}" type="pres">
      <dgm:prSet presAssocID="{79B32D7C-C6FA-49B2-99FD-7C4CDF0C6BE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4AAA8-9A1D-4AA5-B6A3-56500FD5F327}" type="pres">
      <dgm:prSet presAssocID="{79B32D7C-C6FA-49B2-99FD-7C4CDF0C6BE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F5908-C3DF-47AE-8E56-B5147CB6CFCE}" type="pres">
      <dgm:prSet presAssocID="{79B32D7C-C6FA-49B2-99FD-7C4CDF0C6BE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F6476-D19F-4593-83CC-38A1ADA67501}" type="pres">
      <dgm:prSet presAssocID="{79B32D7C-C6FA-49B2-99FD-7C4CDF0C6BE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EB08F-5153-4F8C-A628-59385BDF5BD4}" type="pres">
      <dgm:prSet presAssocID="{79B32D7C-C6FA-49B2-99FD-7C4CDF0C6BE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EA5F8-A450-45DC-9943-AD226E5618C6}" type="pres">
      <dgm:prSet presAssocID="{79B32D7C-C6FA-49B2-99FD-7C4CDF0C6BE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8F890-ACE9-44BF-9B9A-482A63AEFE03}" type="pres">
      <dgm:prSet presAssocID="{79B32D7C-C6FA-49B2-99FD-7C4CDF0C6BE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619B3-9FB6-4DC0-BD67-09A89E552D68}" type="pres">
      <dgm:prSet presAssocID="{79B32D7C-C6FA-49B2-99FD-7C4CDF0C6BE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07DC5-39E2-476D-AF32-A6547228B52B}" srcId="{79B32D7C-C6FA-49B2-99FD-7C4CDF0C6BE7}" destId="{30D1271E-F2AB-43E9-B4F6-AC4CDF0591EE}" srcOrd="2" destOrd="0" parTransId="{83F6EAA3-B9B4-4D9E-9684-1A770D52FE43}" sibTransId="{046A8D33-5E55-482C-A885-0568D27A5C12}"/>
    <dgm:cxn modelId="{C6D6201C-9E1F-487F-9505-860E581C853D}" type="presOf" srcId="{6B797A06-9EA9-4829-AEAE-431613BF1F7D}" destId="{8A924F62-83E7-4D3B-A4E1-6A4455F5D7F5}" srcOrd="0" destOrd="0" presId="urn:microsoft.com/office/officeart/2005/8/layout/vProcess5"/>
    <dgm:cxn modelId="{E07AF483-F052-4193-918B-0279C2A93DE2}" srcId="{79B32D7C-C6FA-49B2-99FD-7C4CDF0C6BE7}" destId="{8BA7EB55-6EAB-4031-970D-558F9929F6CE}" srcOrd="0" destOrd="0" parTransId="{081F31FE-323A-4901-A15C-2926B737D9BE}" sibTransId="{08CC359F-7D97-46C6-87E2-6474348BDA44}"/>
    <dgm:cxn modelId="{5E1DC437-F7FC-4524-ADB6-BF6CB64BCF9F}" type="presOf" srcId="{C5D176FB-7DFE-489F-B173-92B6FD4CE422}" destId="{4D3F5908-C3DF-47AE-8E56-B5147CB6CFCE}" srcOrd="0" destOrd="0" presId="urn:microsoft.com/office/officeart/2005/8/layout/vProcess5"/>
    <dgm:cxn modelId="{53220987-9058-4A74-9441-FC97AD11DFF7}" type="presOf" srcId="{F1604848-0155-40DD-A031-942A586242E5}" destId="{5C7D3DB3-DD3B-4357-9D89-12AA2E0EE918}" srcOrd="0" destOrd="0" presId="urn:microsoft.com/office/officeart/2005/8/layout/vProcess5"/>
    <dgm:cxn modelId="{E2E8460B-EA18-4E4E-9349-2B34C9CF7473}" srcId="{79B32D7C-C6FA-49B2-99FD-7C4CDF0C6BE7}" destId="{F1604848-0155-40DD-A031-942A586242E5}" srcOrd="1" destOrd="0" parTransId="{83800181-D639-4E26-A052-B87CBC9B1482}" sibTransId="{C5D176FB-7DFE-489F-B173-92B6FD4CE422}"/>
    <dgm:cxn modelId="{46CC2ECD-5004-4400-A69F-FBF861866E76}" type="presOf" srcId="{30D1271E-F2AB-43E9-B4F6-AC4CDF0591EE}" destId="{7C28F890-ACE9-44BF-9B9A-482A63AEFE03}" srcOrd="1" destOrd="0" presId="urn:microsoft.com/office/officeart/2005/8/layout/vProcess5"/>
    <dgm:cxn modelId="{4F2224FA-2236-4BB4-B75B-81D0F8E34407}" srcId="{79B32D7C-C6FA-49B2-99FD-7C4CDF0C6BE7}" destId="{6B797A06-9EA9-4829-AEAE-431613BF1F7D}" srcOrd="3" destOrd="0" parTransId="{E02069CB-1703-40A3-930F-31511F00356F}" sibTransId="{A9261D3A-A981-483C-8095-3AD3D509726B}"/>
    <dgm:cxn modelId="{F169A463-3096-4024-BCF5-33C01E816D7B}" type="presOf" srcId="{6B797A06-9EA9-4829-AEAE-431613BF1F7D}" destId="{19E619B3-9FB6-4DC0-BD67-09A89E552D68}" srcOrd="1" destOrd="0" presId="urn:microsoft.com/office/officeart/2005/8/layout/vProcess5"/>
    <dgm:cxn modelId="{5648A31B-07A7-48FA-B67B-2972F49F87DC}" type="presOf" srcId="{8BA7EB55-6EAB-4031-970D-558F9929F6CE}" destId="{3A7355C7-FDCE-4DA7-B8A2-CDFE04875781}" srcOrd="0" destOrd="0" presId="urn:microsoft.com/office/officeart/2005/8/layout/vProcess5"/>
    <dgm:cxn modelId="{01027CEE-1193-49F8-A600-4F53B51A91FF}" type="presOf" srcId="{08CC359F-7D97-46C6-87E2-6474348BDA44}" destId="{3594AAA8-9A1D-4AA5-B6A3-56500FD5F327}" srcOrd="0" destOrd="0" presId="urn:microsoft.com/office/officeart/2005/8/layout/vProcess5"/>
    <dgm:cxn modelId="{731A0B37-6BD7-4E82-891D-0C7F79178A2F}" type="presOf" srcId="{30D1271E-F2AB-43E9-B4F6-AC4CDF0591EE}" destId="{3EAE119D-6E52-4FB8-95DE-749582E96136}" srcOrd="0" destOrd="0" presId="urn:microsoft.com/office/officeart/2005/8/layout/vProcess5"/>
    <dgm:cxn modelId="{2F8BF480-D959-4ED3-B904-FFF3D4E0C9AC}" type="presOf" srcId="{F1604848-0155-40DD-A031-942A586242E5}" destId="{C6EEA5F8-A450-45DC-9943-AD226E5618C6}" srcOrd="1" destOrd="0" presId="urn:microsoft.com/office/officeart/2005/8/layout/vProcess5"/>
    <dgm:cxn modelId="{346598B3-9CDA-4384-9566-2968EA792175}" type="presOf" srcId="{8BA7EB55-6EAB-4031-970D-558F9929F6CE}" destId="{0E7EB08F-5153-4F8C-A628-59385BDF5BD4}" srcOrd="1" destOrd="0" presId="urn:microsoft.com/office/officeart/2005/8/layout/vProcess5"/>
    <dgm:cxn modelId="{1384FCA9-BC0A-46F8-BC9F-B6A172FCD5D8}" type="presOf" srcId="{046A8D33-5E55-482C-A885-0568D27A5C12}" destId="{21DF6476-D19F-4593-83CC-38A1ADA67501}" srcOrd="0" destOrd="0" presId="urn:microsoft.com/office/officeart/2005/8/layout/vProcess5"/>
    <dgm:cxn modelId="{0F011FDB-895E-41DD-91AB-7F4A395094BE}" type="presOf" srcId="{79B32D7C-C6FA-49B2-99FD-7C4CDF0C6BE7}" destId="{5B75AD82-5005-456B-BE57-17AB4EEE8177}" srcOrd="0" destOrd="0" presId="urn:microsoft.com/office/officeart/2005/8/layout/vProcess5"/>
    <dgm:cxn modelId="{17340E03-D7E8-46CB-8706-600D337CD042}" type="presParOf" srcId="{5B75AD82-5005-456B-BE57-17AB4EEE8177}" destId="{42A6007C-B5CA-4E01-B77C-2FE895EBBC16}" srcOrd="0" destOrd="0" presId="urn:microsoft.com/office/officeart/2005/8/layout/vProcess5"/>
    <dgm:cxn modelId="{BD45B4CA-5FF4-49FB-BA25-F75E23757994}" type="presParOf" srcId="{5B75AD82-5005-456B-BE57-17AB4EEE8177}" destId="{3A7355C7-FDCE-4DA7-B8A2-CDFE04875781}" srcOrd="1" destOrd="0" presId="urn:microsoft.com/office/officeart/2005/8/layout/vProcess5"/>
    <dgm:cxn modelId="{C275EBD8-5C46-4030-9840-00B5E18F62BE}" type="presParOf" srcId="{5B75AD82-5005-456B-BE57-17AB4EEE8177}" destId="{5C7D3DB3-DD3B-4357-9D89-12AA2E0EE918}" srcOrd="2" destOrd="0" presId="urn:microsoft.com/office/officeart/2005/8/layout/vProcess5"/>
    <dgm:cxn modelId="{AFB8EB30-8E7C-413A-B1E7-619D94267297}" type="presParOf" srcId="{5B75AD82-5005-456B-BE57-17AB4EEE8177}" destId="{3EAE119D-6E52-4FB8-95DE-749582E96136}" srcOrd="3" destOrd="0" presId="urn:microsoft.com/office/officeart/2005/8/layout/vProcess5"/>
    <dgm:cxn modelId="{3F36E199-3F4E-453C-99DB-94AEE0D5DC02}" type="presParOf" srcId="{5B75AD82-5005-456B-BE57-17AB4EEE8177}" destId="{8A924F62-83E7-4D3B-A4E1-6A4455F5D7F5}" srcOrd="4" destOrd="0" presId="urn:microsoft.com/office/officeart/2005/8/layout/vProcess5"/>
    <dgm:cxn modelId="{F1EB4BAD-3053-496A-A4C0-B57F79433154}" type="presParOf" srcId="{5B75AD82-5005-456B-BE57-17AB4EEE8177}" destId="{3594AAA8-9A1D-4AA5-B6A3-56500FD5F327}" srcOrd="5" destOrd="0" presId="urn:microsoft.com/office/officeart/2005/8/layout/vProcess5"/>
    <dgm:cxn modelId="{5DDEA4F9-6D30-4921-806F-11C1CC534725}" type="presParOf" srcId="{5B75AD82-5005-456B-BE57-17AB4EEE8177}" destId="{4D3F5908-C3DF-47AE-8E56-B5147CB6CFCE}" srcOrd="6" destOrd="0" presId="urn:microsoft.com/office/officeart/2005/8/layout/vProcess5"/>
    <dgm:cxn modelId="{28DB33CC-7211-4909-8D67-A8CE93429F7E}" type="presParOf" srcId="{5B75AD82-5005-456B-BE57-17AB4EEE8177}" destId="{21DF6476-D19F-4593-83CC-38A1ADA67501}" srcOrd="7" destOrd="0" presId="urn:microsoft.com/office/officeart/2005/8/layout/vProcess5"/>
    <dgm:cxn modelId="{3FD6D5C0-0B44-4096-922A-A7AFBD587AB5}" type="presParOf" srcId="{5B75AD82-5005-456B-BE57-17AB4EEE8177}" destId="{0E7EB08F-5153-4F8C-A628-59385BDF5BD4}" srcOrd="8" destOrd="0" presId="urn:microsoft.com/office/officeart/2005/8/layout/vProcess5"/>
    <dgm:cxn modelId="{DD2985B2-0BB9-4B9C-96ED-2FD39749DF7A}" type="presParOf" srcId="{5B75AD82-5005-456B-BE57-17AB4EEE8177}" destId="{C6EEA5F8-A450-45DC-9943-AD226E5618C6}" srcOrd="9" destOrd="0" presId="urn:microsoft.com/office/officeart/2005/8/layout/vProcess5"/>
    <dgm:cxn modelId="{0BFA3B71-4206-4A83-AF1F-4CA1EC78FD54}" type="presParOf" srcId="{5B75AD82-5005-456B-BE57-17AB4EEE8177}" destId="{7C28F890-ACE9-44BF-9B9A-482A63AEFE03}" srcOrd="10" destOrd="0" presId="urn:microsoft.com/office/officeart/2005/8/layout/vProcess5"/>
    <dgm:cxn modelId="{40D8EE27-6818-4E75-AB12-199E0B948499}" type="presParOf" srcId="{5B75AD82-5005-456B-BE57-17AB4EEE8177}" destId="{19E619B3-9FB6-4DC0-BD67-09A89E552D6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2FFDE-5A39-4A6B-B4EA-60AF407EBC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EEBA9-B4CB-4C32-84ED-83CCAA82FDDE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  <a:ea typeface="Roboto" panose="020B0604020202020204" charset="0"/>
            </a:rPr>
            <a:t>Профессиональная реабилитация или абилитация</a:t>
          </a:r>
          <a:endParaRPr lang="ru-RU" sz="2000" dirty="0">
            <a:latin typeface="+mn-lt"/>
          </a:endParaRPr>
        </a:p>
      </dgm:t>
    </dgm:pt>
    <dgm:pt modelId="{D68CC485-639E-4C0D-9AA6-728C56B20FA7}" type="parTrans" cxnId="{E9E5EEB9-D0B4-4B08-A75D-99FE747B4DF5}">
      <dgm:prSet/>
      <dgm:spPr/>
      <dgm:t>
        <a:bodyPr/>
        <a:lstStyle/>
        <a:p>
          <a:endParaRPr lang="ru-RU"/>
        </a:p>
      </dgm:t>
    </dgm:pt>
    <dgm:pt modelId="{4BEF13CA-A642-46CD-98FF-9985877BCEA7}" type="sibTrans" cxnId="{E9E5EEB9-D0B4-4B08-A75D-99FE747B4DF5}">
      <dgm:prSet/>
      <dgm:spPr/>
      <dgm:t>
        <a:bodyPr/>
        <a:lstStyle/>
        <a:p>
          <a:endParaRPr lang="ru-RU"/>
        </a:p>
      </dgm:t>
    </dgm:pt>
    <dgm:pt modelId="{5E6B20ED-6626-406E-9F38-9F7184A739F8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  <a:ea typeface="Roboto" panose="020B0604020202020204" charset="0"/>
            </a:rPr>
            <a:t>Социальная реабилитация или абилитация</a:t>
          </a:r>
          <a:endParaRPr lang="ru-RU" sz="2000" dirty="0">
            <a:latin typeface="+mn-lt"/>
          </a:endParaRPr>
        </a:p>
      </dgm:t>
    </dgm:pt>
    <dgm:pt modelId="{3612390C-B273-489E-A3AA-31FF1D473A78}" type="parTrans" cxnId="{AF7420A0-E36E-4279-AF68-426ACDF828CA}">
      <dgm:prSet/>
      <dgm:spPr/>
      <dgm:t>
        <a:bodyPr/>
        <a:lstStyle/>
        <a:p>
          <a:endParaRPr lang="ru-RU"/>
        </a:p>
      </dgm:t>
    </dgm:pt>
    <dgm:pt modelId="{FB0B2146-2F5D-4F6A-AE30-B07500A1D3E6}" type="sibTrans" cxnId="{AF7420A0-E36E-4279-AF68-426ACDF828CA}">
      <dgm:prSet/>
      <dgm:spPr/>
      <dgm:t>
        <a:bodyPr/>
        <a:lstStyle/>
        <a:p>
          <a:endParaRPr lang="ru-RU"/>
        </a:p>
      </dgm:t>
    </dgm:pt>
    <dgm:pt modelId="{C156892A-8665-4977-9D68-17CC5CE65DC7}">
      <dgm:prSet phldrT="[Текст]" custT="1"/>
      <dgm:spPr/>
      <dgm:t>
        <a:bodyPr/>
        <a:lstStyle/>
        <a:p>
          <a:r>
            <a:rPr lang="ru-RU" sz="2000" b="1" dirty="0" smtClean="0">
              <a:latin typeface="+mn-lt"/>
              <a:ea typeface="Roboto" panose="020B0604020202020204" charset="0"/>
            </a:rPr>
            <a:t>Медицинское сопровождение</a:t>
          </a:r>
          <a:endParaRPr lang="ru-RU" sz="2000" dirty="0">
            <a:latin typeface="+mn-lt"/>
          </a:endParaRPr>
        </a:p>
      </dgm:t>
    </dgm:pt>
    <dgm:pt modelId="{CB1F8388-15B4-4DC5-AB56-26C90945ED17}" type="parTrans" cxnId="{002E3BCC-3B20-4A68-8E39-AB2061359410}">
      <dgm:prSet/>
      <dgm:spPr/>
      <dgm:t>
        <a:bodyPr/>
        <a:lstStyle/>
        <a:p>
          <a:endParaRPr lang="ru-RU"/>
        </a:p>
      </dgm:t>
    </dgm:pt>
    <dgm:pt modelId="{43239913-A9F3-4A0D-8C93-8C95CED24819}" type="sibTrans" cxnId="{002E3BCC-3B20-4A68-8E39-AB2061359410}">
      <dgm:prSet/>
      <dgm:spPr/>
      <dgm:t>
        <a:bodyPr/>
        <a:lstStyle/>
        <a:p>
          <a:endParaRPr lang="ru-RU"/>
        </a:p>
      </dgm:t>
    </dgm:pt>
    <dgm:pt modelId="{1CC3039E-7909-4855-91E4-FECEE4BD63D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Профессиональная ориентация</a:t>
          </a:r>
          <a:endParaRPr lang="ru-RU" sz="2000" b="1" dirty="0" smtClean="0">
            <a:solidFill>
              <a:schemeClr val="bg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Профессиональное образование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Содействие в трудоустройстве</a:t>
          </a:r>
        </a:p>
        <a:p>
          <a:pPr>
            <a:spcAft>
              <a:spcPts val="0"/>
            </a:spcAft>
          </a:pPr>
          <a:r>
            <a:rPr lang="ru-RU" sz="20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Создание условий для обучения</a:t>
          </a:r>
          <a:endParaRPr lang="ru-RU" sz="2000" b="1" dirty="0">
            <a:solidFill>
              <a:schemeClr val="bg1"/>
            </a:solidFill>
          </a:endParaRPr>
        </a:p>
      </dgm:t>
    </dgm:pt>
    <dgm:pt modelId="{99C0C88A-3D59-4F74-99BF-8D0F4B46E69C}" type="parTrans" cxnId="{A07042FC-6AB2-4C37-AA29-7687228D5740}">
      <dgm:prSet/>
      <dgm:spPr/>
      <dgm:t>
        <a:bodyPr/>
        <a:lstStyle/>
        <a:p>
          <a:endParaRPr lang="ru-RU"/>
        </a:p>
      </dgm:t>
    </dgm:pt>
    <dgm:pt modelId="{E0BF681A-28B5-4738-8DB9-F56E86353D02}" type="sibTrans" cxnId="{A07042FC-6AB2-4C37-AA29-7687228D5740}">
      <dgm:prSet/>
      <dgm:spPr/>
      <dgm:t>
        <a:bodyPr/>
        <a:lstStyle/>
        <a:p>
          <a:endParaRPr lang="ru-RU"/>
        </a:p>
      </dgm:t>
    </dgm:pt>
    <dgm:pt modelId="{D88C5634-7929-45D9-B1F5-DFC83192A1F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Социально-средовая реабилитация или абилитация</a:t>
          </a:r>
          <a:endParaRPr lang="ru-RU" sz="1400" b="1" dirty="0" smtClean="0">
            <a:solidFill>
              <a:schemeClr val="bg1"/>
            </a:solidFill>
            <a:latin typeface="+mn-lt"/>
          </a:endParaRP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Социально-психологическая реабилитация или абилитация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Социокультурная реабилитация или абилитация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Социально-бытовая реабилитация или абилитация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Физкультурно-оздоровительные мероприятия, мероприятия по занятию спортом</a:t>
          </a:r>
          <a:endParaRPr lang="ru-RU" sz="1400" b="1" dirty="0">
            <a:solidFill>
              <a:schemeClr val="bg1"/>
            </a:solidFill>
          </a:endParaRPr>
        </a:p>
      </dgm:t>
    </dgm:pt>
    <dgm:pt modelId="{EB1714B9-34AB-4562-9942-97FDC0D20F40}" type="parTrans" cxnId="{3E37003C-C0BF-4699-9E70-5CF1FF072794}">
      <dgm:prSet/>
      <dgm:spPr/>
      <dgm:t>
        <a:bodyPr/>
        <a:lstStyle/>
        <a:p>
          <a:endParaRPr lang="ru-RU"/>
        </a:p>
      </dgm:t>
    </dgm:pt>
    <dgm:pt modelId="{641455C9-4963-4CF0-8225-4A36BCD9059F}" type="sibTrans" cxnId="{3E37003C-C0BF-4699-9E70-5CF1FF072794}">
      <dgm:prSet/>
      <dgm:spPr/>
      <dgm:t>
        <a:bodyPr/>
        <a:lstStyle/>
        <a:p>
          <a:endParaRPr lang="ru-RU"/>
        </a:p>
      </dgm:t>
    </dgm:pt>
    <dgm:pt modelId="{BBA26D03-738B-46C6-8761-C179C0DF4E8E}" type="pres">
      <dgm:prSet presAssocID="{4FC2FFDE-5A39-4A6B-B4EA-60AF407EBC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06586-C6A2-454E-9FAD-268AD30BBFDF}" type="pres">
      <dgm:prSet presAssocID="{579EEBA9-B4CB-4C32-84ED-83CCAA82FDDE}" presName="linNode" presStyleCnt="0"/>
      <dgm:spPr/>
    </dgm:pt>
    <dgm:pt modelId="{7E464213-E82D-4198-8FC5-929A0539C635}" type="pres">
      <dgm:prSet presAssocID="{579EEBA9-B4CB-4C32-84ED-83CCAA82FDDE}" presName="parentText" presStyleLbl="node1" presStyleIdx="0" presStyleCnt="5" custScaleX="87967" custScaleY="224733" custLinFactY="1930" custLinFactNeighborX="-8077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DAC39-393C-4427-AF66-06E136154489}" type="pres">
      <dgm:prSet presAssocID="{4BEF13CA-A642-46CD-98FF-9985877BCEA7}" presName="sp" presStyleCnt="0"/>
      <dgm:spPr/>
    </dgm:pt>
    <dgm:pt modelId="{0E23D146-6428-4F2C-8B3F-5769F1A955C9}" type="pres">
      <dgm:prSet presAssocID="{5E6B20ED-6626-406E-9F38-9F7184A739F8}" presName="linNode" presStyleCnt="0"/>
      <dgm:spPr/>
    </dgm:pt>
    <dgm:pt modelId="{A0E41C7B-C8C3-4A2F-A1CA-C6374217C8F3}" type="pres">
      <dgm:prSet presAssocID="{5E6B20ED-6626-406E-9F38-9F7184A739F8}" presName="parentText" presStyleLbl="node1" presStyleIdx="1" presStyleCnt="5" custScaleX="86187" custScaleY="211619" custLinFactY="200000" custLinFactNeighborX="-81809" custLinFactNeighborY="2700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7B5D0-EC89-4ABC-BFE3-D3DE5FFCCB5F}" type="pres">
      <dgm:prSet presAssocID="{FB0B2146-2F5D-4F6A-AE30-B07500A1D3E6}" presName="sp" presStyleCnt="0"/>
      <dgm:spPr/>
    </dgm:pt>
    <dgm:pt modelId="{3A251F1E-6C98-4D61-ABFF-DC04790136BA}" type="pres">
      <dgm:prSet presAssocID="{C156892A-8665-4977-9D68-17CC5CE65DC7}" presName="linNode" presStyleCnt="0"/>
      <dgm:spPr/>
    </dgm:pt>
    <dgm:pt modelId="{7BF8CDE1-CC39-4D63-B1F7-39CB931E9B2F}" type="pres">
      <dgm:prSet presAssocID="{C156892A-8665-4977-9D68-17CC5CE65DC7}" presName="parentText" presStyleLbl="node1" presStyleIdx="2" presStyleCnt="5" custScaleX="85101" custScaleY="230666" custLinFactY="390640" custLinFactNeighborX="-82735" custLinFactNeighborY="4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10EFB8-02CA-4532-9849-502BA912AC00}" type="pres">
      <dgm:prSet presAssocID="{43239913-A9F3-4A0D-8C93-8C95CED24819}" presName="sp" presStyleCnt="0"/>
      <dgm:spPr/>
    </dgm:pt>
    <dgm:pt modelId="{1473BCA1-40F0-47AE-88DB-31ED8B46306F}" type="pres">
      <dgm:prSet presAssocID="{1CC3039E-7909-4855-91E4-FECEE4BD63DF}" presName="linNode" presStyleCnt="0"/>
      <dgm:spPr/>
    </dgm:pt>
    <dgm:pt modelId="{73D7EF14-0C4B-4C35-82BD-6C2DBD024E19}" type="pres">
      <dgm:prSet presAssocID="{1CC3039E-7909-4855-91E4-FECEE4BD63DF}" presName="parentText" presStyleLbl="node1" presStyleIdx="3" presStyleCnt="5" custScaleX="104400" custScaleY="446073" custLinFactY="-200000" custLinFactNeighborX="81836" custLinFactNeighborY="-2928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FF749-6479-48C1-94DA-159B339A1BF3}" type="pres">
      <dgm:prSet presAssocID="{E0BF681A-28B5-4738-8DB9-F56E86353D02}" presName="sp" presStyleCnt="0"/>
      <dgm:spPr/>
    </dgm:pt>
    <dgm:pt modelId="{3FD4C50E-A928-448B-9536-1FCA13E71671}" type="pres">
      <dgm:prSet presAssocID="{D88C5634-7929-45D9-B1F5-DFC83192A1F3}" presName="linNode" presStyleCnt="0"/>
      <dgm:spPr/>
    </dgm:pt>
    <dgm:pt modelId="{3C7518D5-D077-400E-A84D-0E96826FF85F}" type="pres">
      <dgm:prSet presAssocID="{D88C5634-7929-45D9-B1F5-DFC83192A1F3}" presName="parentText" presStyleLbl="node1" presStyleIdx="4" presStyleCnt="5" custScaleX="102937" custScaleY="558614" custLinFactY="-100000" custLinFactNeighborX="85120" custLinFactNeighborY="-126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90EBBB-6504-4F2F-A043-FB53A3611177}" type="presOf" srcId="{5E6B20ED-6626-406E-9F38-9F7184A739F8}" destId="{A0E41C7B-C8C3-4A2F-A1CA-C6374217C8F3}" srcOrd="0" destOrd="0" presId="urn:microsoft.com/office/officeart/2005/8/layout/vList5"/>
    <dgm:cxn modelId="{E9E5EEB9-D0B4-4B08-A75D-99FE747B4DF5}" srcId="{4FC2FFDE-5A39-4A6B-B4EA-60AF407EBC47}" destId="{579EEBA9-B4CB-4C32-84ED-83CCAA82FDDE}" srcOrd="0" destOrd="0" parTransId="{D68CC485-639E-4C0D-9AA6-728C56B20FA7}" sibTransId="{4BEF13CA-A642-46CD-98FF-9985877BCEA7}"/>
    <dgm:cxn modelId="{BD0A029A-B9A4-466E-B5BD-C3927B6D0A58}" type="presOf" srcId="{4FC2FFDE-5A39-4A6B-B4EA-60AF407EBC47}" destId="{BBA26D03-738B-46C6-8761-C179C0DF4E8E}" srcOrd="0" destOrd="0" presId="urn:microsoft.com/office/officeart/2005/8/layout/vList5"/>
    <dgm:cxn modelId="{002E3BCC-3B20-4A68-8E39-AB2061359410}" srcId="{4FC2FFDE-5A39-4A6B-B4EA-60AF407EBC47}" destId="{C156892A-8665-4977-9D68-17CC5CE65DC7}" srcOrd="2" destOrd="0" parTransId="{CB1F8388-15B4-4DC5-AB56-26C90945ED17}" sibTransId="{43239913-A9F3-4A0D-8C93-8C95CED24819}"/>
    <dgm:cxn modelId="{832604E5-7B7E-4891-83CD-37FFDA0A7DB6}" type="presOf" srcId="{579EEBA9-B4CB-4C32-84ED-83CCAA82FDDE}" destId="{7E464213-E82D-4198-8FC5-929A0539C635}" srcOrd="0" destOrd="0" presId="urn:microsoft.com/office/officeart/2005/8/layout/vList5"/>
    <dgm:cxn modelId="{A07042FC-6AB2-4C37-AA29-7687228D5740}" srcId="{4FC2FFDE-5A39-4A6B-B4EA-60AF407EBC47}" destId="{1CC3039E-7909-4855-91E4-FECEE4BD63DF}" srcOrd="3" destOrd="0" parTransId="{99C0C88A-3D59-4F74-99BF-8D0F4B46E69C}" sibTransId="{E0BF681A-28B5-4738-8DB9-F56E86353D02}"/>
    <dgm:cxn modelId="{AF7420A0-E36E-4279-AF68-426ACDF828CA}" srcId="{4FC2FFDE-5A39-4A6B-B4EA-60AF407EBC47}" destId="{5E6B20ED-6626-406E-9F38-9F7184A739F8}" srcOrd="1" destOrd="0" parTransId="{3612390C-B273-489E-A3AA-31FF1D473A78}" sibTransId="{FB0B2146-2F5D-4F6A-AE30-B07500A1D3E6}"/>
    <dgm:cxn modelId="{6591B58B-4769-42BD-9BC0-E697953D061A}" type="presOf" srcId="{C156892A-8665-4977-9D68-17CC5CE65DC7}" destId="{7BF8CDE1-CC39-4D63-B1F7-39CB931E9B2F}" srcOrd="0" destOrd="0" presId="urn:microsoft.com/office/officeart/2005/8/layout/vList5"/>
    <dgm:cxn modelId="{B75F6B77-9915-486F-9F14-CDED70BEE26D}" type="presOf" srcId="{1CC3039E-7909-4855-91E4-FECEE4BD63DF}" destId="{73D7EF14-0C4B-4C35-82BD-6C2DBD024E19}" srcOrd="0" destOrd="0" presId="urn:microsoft.com/office/officeart/2005/8/layout/vList5"/>
    <dgm:cxn modelId="{6E061044-BFDB-436E-AA20-675E8F885564}" type="presOf" srcId="{D88C5634-7929-45D9-B1F5-DFC83192A1F3}" destId="{3C7518D5-D077-400E-A84D-0E96826FF85F}" srcOrd="0" destOrd="0" presId="urn:microsoft.com/office/officeart/2005/8/layout/vList5"/>
    <dgm:cxn modelId="{3E37003C-C0BF-4699-9E70-5CF1FF072794}" srcId="{4FC2FFDE-5A39-4A6B-B4EA-60AF407EBC47}" destId="{D88C5634-7929-45D9-B1F5-DFC83192A1F3}" srcOrd="4" destOrd="0" parTransId="{EB1714B9-34AB-4562-9942-97FDC0D20F40}" sibTransId="{641455C9-4963-4CF0-8225-4A36BCD9059F}"/>
    <dgm:cxn modelId="{6C6016F9-1C66-48D7-A298-E6FC974608AD}" type="presParOf" srcId="{BBA26D03-738B-46C6-8761-C179C0DF4E8E}" destId="{E4006586-C6A2-454E-9FAD-268AD30BBFDF}" srcOrd="0" destOrd="0" presId="urn:microsoft.com/office/officeart/2005/8/layout/vList5"/>
    <dgm:cxn modelId="{06802259-53E2-44C8-A203-206031C5C8DB}" type="presParOf" srcId="{E4006586-C6A2-454E-9FAD-268AD30BBFDF}" destId="{7E464213-E82D-4198-8FC5-929A0539C635}" srcOrd="0" destOrd="0" presId="urn:microsoft.com/office/officeart/2005/8/layout/vList5"/>
    <dgm:cxn modelId="{16915651-9112-4CA5-85D3-DB30C6AD2F88}" type="presParOf" srcId="{BBA26D03-738B-46C6-8761-C179C0DF4E8E}" destId="{8C8DAC39-393C-4427-AF66-06E136154489}" srcOrd="1" destOrd="0" presId="urn:microsoft.com/office/officeart/2005/8/layout/vList5"/>
    <dgm:cxn modelId="{9B59FA7E-59CF-4552-A273-E8825A93EA1C}" type="presParOf" srcId="{BBA26D03-738B-46C6-8761-C179C0DF4E8E}" destId="{0E23D146-6428-4F2C-8B3F-5769F1A955C9}" srcOrd="2" destOrd="0" presId="urn:microsoft.com/office/officeart/2005/8/layout/vList5"/>
    <dgm:cxn modelId="{7B5BCC75-043D-40CC-99FE-50B24E18F60D}" type="presParOf" srcId="{0E23D146-6428-4F2C-8B3F-5769F1A955C9}" destId="{A0E41C7B-C8C3-4A2F-A1CA-C6374217C8F3}" srcOrd="0" destOrd="0" presId="urn:microsoft.com/office/officeart/2005/8/layout/vList5"/>
    <dgm:cxn modelId="{B9DB53E2-30C4-4CF9-803C-BBAEF8DD6EF2}" type="presParOf" srcId="{BBA26D03-738B-46C6-8761-C179C0DF4E8E}" destId="{F9A7B5D0-EC89-4ABC-BFE3-D3DE5FFCCB5F}" srcOrd="3" destOrd="0" presId="urn:microsoft.com/office/officeart/2005/8/layout/vList5"/>
    <dgm:cxn modelId="{05A4E1B9-E92D-4CB9-9762-E1F3C4F7C0CD}" type="presParOf" srcId="{BBA26D03-738B-46C6-8761-C179C0DF4E8E}" destId="{3A251F1E-6C98-4D61-ABFF-DC04790136BA}" srcOrd="4" destOrd="0" presId="urn:microsoft.com/office/officeart/2005/8/layout/vList5"/>
    <dgm:cxn modelId="{D2696058-0722-4CA6-AFB6-14959E258A07}" type="presParOf" srcId="{3A251F1E-6C98-4D61-ABFF-DC04790136BA}" destId="{7BF8CDE1-CC39-4D63-B1F7-39CB931E9B2F}" srcOrd="0" destOrd="0" presId="urn:microsoft.com/office/officeart/2005/8/layout/vList5"/>
    <dgm:cxn modelId="{3BCF6D5C-A2E4-42BA-8CD4-0CCFF03D6399}" type="presParOf" srcId="{BBA26D03-738B-46C6-8761-C179C0DF4E8E}" destId="{0610EFB8-02CA-4532-9849-502BA912AC00}" srcOrd="5" destOrd="0" presId="urn:microsoft.com/office/officeart/2005/8/layout/vList5"/>
    <dgm:cxn modelId="{D46D2D0D-2A41-4230-8E70-647D922033B1}" type="presParOf" srcId="{BBA26D03-738B-46C6-8761-C179C0DF4E8E}" destId="{1473BCA1-40F0-47AE-88DB-31ED8B46306F}" srcOrd="6" destOrd="0" presId="urn:microsoft.com/office/officeart/2005/8/layout/vList5"/>
    <dgm:cxn modelId="{9B08F9BA-800F-436F-B409-2C70017F85EF}" type="presParOf" srcId="{1473BCA1-40F0-47AE-88DB-31ED8B46306F}" destId="{73D7EF14-0C4B-4C35-82BD-6C2DBD024E19}" srcOrd="0" destOrd="0" presId="urn:microsoft.com/office/officeart/2005/8/layout/vList5"/>
    <dgm:cxn modelId="{6C647B53-B90C-41F0-A027-104EEF61A179}" type="presParOf" srcId="{BBA26D03-738B-46C6-8761-C179C0DF4E8E}" destId="{2FBFF749-6479-48C1-94DA-159B339A1BF3}" srcOrd="7" destOrd="0" presId="urn:microsoft.com/office/officeart/2005/8/layout/vList5"/>
    <dgm:cxn modelId="{5DAA6458-50B5-4EA2-B995-6AC34C561CD8}" type="presParOf" srcId="{BBA26D03-738B-46C6-8761-C179C0DF4E8E}" destId="{3FD4C50E-A928-448B-9536-1FCA13E71671}" srcOrd="8" destOrd="0" presId="urn:microsoft.com/office/officeart/2005/8/layout/vList5"/>
    <dgm:cxn modelId="{9B34C1F3-3A58-4952-B502-8CA0518CE792}" type="presParOf" srcId="{3FD4C50E-A928-448B-9536-1FCA13E71671}" destId="{3C7518D5-D077-400E-A84D-0E96826FF85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4B5D9-CFDB-47E4-890A-B3617D3F99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6DE361-77EF-492B-9E23-C2F292585B1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rPr>
            <a:t>Приказ Минтруда России от 15.05.2018 № 307 «Об учебно-методическом объединении федеральных казенных профессиональных образовательных учреждений, подведомственных Министерству труда и социальной защиты Российской Федерации» </a:t>
          </a:r>
          <a:endParaRPr lang="ru-RU" b="1" dirty="0">
            <a:solidFill>
              <a:schemeClr val="bg1"/>
            </a:solidFill>
            <a:latin typeface="+mn-lt"/>
          </a:endParaRPr>
        </a:p>
      </dgm:t>
    </dgm:pt>
    <dgm:pt modelId="{FB06EC6C-8CE5-499A-A515-336662C8FA59}" type="parTrans" cxnId="{291E49CF-EEE6-4696-9129-9017CFB46C55}">
      <dgm:prSet/>
      <dgm:spPr/>
      <dgm:t>
        <a:bodyPr/>
        <a:lstStyle/>
        <a:p>
          <a:endParaRPr lang="ru-RU"/>
        </a:p>
      </dgm:t>
    </dgm:pt>
    <dgm:pt modelId="{217448C3-7A36-4732-BEE3-3B1A826B619F}" type="sibTrans" cxnId="{291E49CF-EEE6-4696-9129-9017CFB46C55}">
      <dgm:prSet/>
      <dgm:spPr/>
      <dgm:t>
        <a:bodyPr/>
        <a:lstStyle/>
        <a:p>
          <a:endParaRPr lang="ru-RU"/>
        </a:p>
      </dgm:t>
    </dgm:pt>
    <dgm:pt modelId="{725EE76C-F207-481F-9D21-908EBD1EC2F4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Ежегодный  план работы Учебно-методического объединения федеральных казенных профессиональных специализированных образовательных учреждений, подведомственных Министерству труда и социальной защиты Российской Федерации</a:t>
          </a:r>
          <a:endParaRPr lang="ru-RU" sz="1100" dirty="0">
            <a:solidFill>
              <a:schemeClr val="tx1"/>
            </a:solidFill>
          </a:endParaRPr>
        </a:p>
      </dgm:t>
    </dgm:pt>
    <dgm:pt modelId="{AE7A5CD9-E283-4F4B-8EBE-BAB80580019C}" type="parTrans" cxnId="{76A8F06A-5F45-41D2-8CA5-027A0D624A65}">
      <dgm:prSet/>
      <dgm:spPr/>
      <dgm:t>
        <a:bodyPr/>
        <a:lstStyle/>
        <a:p>
          <a:endParaRPr lang="ru-RU"/>
        </a:p>
      </dgm:t>
    </dgm:pt>
    <dgm:pt modelId="{E4ECE062-EB04-4464-AB37-150F96EE838A}" type="sibTrans" cxnId="{76A8F06A-5F45-41D2-8CA5-027A0D624A65}">
      <dgm:prSet/>
      <dgm:spPr/>
      <dgm:t>
        <a:bodyPr/>
        <a:lstStyle/>
        <a:p>
          <a:endParaRPr lang="ru-RU"/>
        </a:p>
      </dgm:t>
    </dgm:pt>
    <dgm:pt modelId="{F75FA2E5-50E4-42D3-B647-03CB83923212}">
      <dgm:prSet phldrT="[Текст]"/>
      <dgm:spPr/>
      <dgm:t>
        <a:bodyPr/>
        <a:lstStyle/>
        <a:p>
          <a:r>
            <a:rPr lang="ru-RU" b="1" dirty="0" smtClean="0"/>
            <a:t>Проводятся ведомственные мероприятия, в том числе с участием учреждений иной ведомственной принадлежности, в том числе образовательно-реабилитационных учреждений субъектов Российской Федерации</a:t>
          </a:r>
          <a:endParaRPr lang="ru-RU" b="1" dirty="0"/>
        </a:p>
      </dgm:t>
    </dgm:pt>
    <dgm:pt modelId="{D3AFFABC-2317-4598-9474-AEDA295ECC4C}" type="parTrans" cxnId="{065AC1CB-B2D2-4AD7-BFBA-3C8235B21EE7}">
      <dgm:prSet/>
      <dgm:spPr/>
      <dgm:t>
        <a:bodyPr/>
        <a:lstStyle/>
        <a:p>
          <a:endParaRPr lang="ru-RU"/>
        </a:p>
      </dgm:t>
    </dgm:pt>
    <dgm:pt modelId="{B6CFF025-D345-4339-95DB-F55ADB2FA330}" type="sibTrans" cxnId="{065AC1CB-B2D2-4AD7-BFBA-3C8235B21EE7}">
      <dgm:prSet/>
      <dgm:spPr/>
      <dgm:t>
        <a:bodyPr/>
        <a:lstStyle/>
        <a:p>
          <a:endParaRPr lang="ru-RU"/>
        </a:p>
      </dgm:t>
    </dgm:pt>
    <dgm:pt modelId="{29003CFD-7E4D-40B3-9CB7-18E1C37B06BC}">
      <dgm:prSet phldrT="[Текст]"/>
      <dgm:spPr/>
      <dgm:t>
        <a:bodyPr/>
        <a:lstStyle/>
        <a:p>
          <a:r>
            <a:rPr lang="ru-RU" dirty="0" smtClean="0"/>
            <a:t>  Фестиваль </a:t>
          </a:r>
          <a:r>
            <a:rPr lang="ru-RU" dirty="0" err="1" smtClean="0"/>
            <a:t>паралимпийского</a:t>
          </a:r>
          <a:r>
            <a:rPr lang="ru-RU" dirty="0" smtClean="0"/>
            <a:t> спорта для лиц с ограниченными возможностями здоровья</a:t>
          </a:r>
          <a:endParaRPr lang="ru-RU" dirty="0"/>
        </a:p>
      </dgm:t>
    </dgm:pt>
    <dgm:pt modelId="{EFEDF4F2-2726-4DC9-B744-C2116EDB88E4}" type="parTrans" cxnId="{43F473A1-DED1-4249-BE02-0C9AEF60A46A}">
      <dgm:prSet/>
      <dgm:spPr/>
      <dgm:t>
        <a:bodyPr/>
        <a:lstStyle/>
        <a:p>
          <a:endParaRPr lang="ru-RU"/>
        </a:p>
      </dgm:t>
    </dgm:pt>
    <dgm:pt modelId="{16CF0BD7-FEAC-4B0A-BBD1-D6A8BD06AAC5}" type="sibTrans" cxnId="{43F473A1-DED1-4249-BE02-0C9AEF60A46A}">
      <dgm:prSet/>
      <dgm:spPr/>
      <dgm:t>
        <a:bodyPr/>
        <a:lstStyle/>
        <a:p>
          <a:endParaRPr lang="ru-RU"/>
        </a:p>
      </dgm:t>
    </dgm:pt>
    <dgm:pt modelId="{C3A90B76-DD74-4151-AADA-41D5174BB22F}">
      <dgm:prSet phldrT="[Текст]"/>
      <dgm:spPr/>
      <dgm:t>
        <a:bodyPr/>
        <a:lstStyle/>
        <a:p>
          <a:r>
            <a:rPr lang="ru-RU" dirty="0" smtClean="0"/>
            <a:t>Всероссийский молодежный образовательный форум «Стремление» </a:t>
          </a:r>
          <a:endParaRPr lang="ru-RU" dirty="0"/>
        </a:p>
      </dgm:t>
    </dgm:pt>
    <dgm:pt modelId="{7D201D87-9824-4462-851B-0EE030D6045B}" type="parTrans" cxnId="{F16C04C4-E25D-4C5C-BCB9-E717D232DDE0}">
      <dgm:prSet/>
      <dgm:spPr/>
      <dgm:t>
        <a:bodyPr/>
        <a:lstStyle/>
        <a:p>
          <a:endParaRPr lang="ru-RU"/>
        </a:p>
      </dgm:t>
    </dgm:pt>
    <dgm:pt modelId="{DA03D34E-E6A8-47EE-B2FB-C3ED5F69BB24}" type="sibTrans" cxnId="{F16C04C4-E25D-4C5C-BCB9-E717D232DDE0}">
      <dgm:prSet/>
      <dgm:spPr/>
      <dgm:t>
        <a:bodyPr/>
        <a:lstStyle/>
        <a:p>
          <a:endParaRPr lang="ru-RU"/>
        </a:p>
      </dgm:t>
    </dgm:pt>
    <dgm:pt modelId="{D2629EDD-D1F2-44D4-AE76-E0102B98A379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400" b="1" dirty="0" smtClean="0"/>
            <a:t>Всероссийский конкурс профессиональных достижений «ИнваПрофи» среди работников государственных организаций для инвалидов и лиц с ограниченными возможностями здоровья, образовательных организаций высшего образования</a:t>
          </a:r>
          <a:endParaRPr lang="ru-RU" sz="1400" b="1" dirty="0"/>
        </a:p>
      </dgm:t>
    </dgm:pt>
    <dgm:pt modelId="{ECFC8205-A01C-4B04-B397-BC0A43C45404}" type="parTrans" cxnId="{6F11ED8F-4FFA-4D9C-BF1C-320CACD369A7}">
      <dgm:prSet/>
      <dgm:spPr/>
      <dgm:t>
        <a:bodyPr/>
        <a:lstStyle/>
        <a:p>
          <a:endParaRPr lang="ru-RU"/>
        </a:p>
      </dgm:t>
    </dgm:pt>
    <dgm:pt modelId="{7C6D6B7D-8ABB-4EB5-AA2D-A05B4468FF70}" type="sibTrans" cxnId="{6F11ED8F-4FFA-4D9C-BF1C-320CACD369A7}">
      <dgm:prSet/>
      <dgm:spPr/>
      <dgm:t>
        <a:bodyPr/>
        <a:lstStyle/>
        <a:p>
          <a:endParaRPr lang="ru-RU"/>
        </a:p>
      </dgm:t>
    </dgm:pt>
    <dgm:pt modelId="{F1586CBE-E4E4-4FEF-AC05-BADBB622B1EB}">
      <dgm:prSet phldrT="[Текст]" custT="1"/>
      <dgm:spPr/>
      <dgm:t>
        <a:bodyPr/>
        <a:lstStyle/>
        <a:p>
          <a:endParaRPr lang="ru-RU" sz="1100" dirty="0" smtClean="0"/>
        </a:p>
        <a:p>
          <a:r>
            <a:rPr lang="ru-RU" sz="1100" dirty="0" smtClean="0"/>
            <a:t>2021 год   - 32 субъекта РФ – 53 участника</a:t>
          </a:r>
        </a:p>
        <a:p>
          <a:endParaRPr lang="ru-RU" sz="1400" dirty="0"/>
        </a:p>
      </dgm:t>
    </dgm:pt>
    <dgm:pt modelId="{D747A80A-FC33-4294-9FC2-A486702414BF}" type="parTrans" cxnId="{41EE5D82-C80B-47EB-B94B-3603DD344E5D}">
      <dgm:prSet/>
      <dgm:spPr/>
      <dgm:t>
        <a:bodyPr/>
        <a:lstStyle/>
        <a:p>
          <a:endParaRPr lang="ru-RU"/>
        </a:p>
      </dgm:t>
    </dgm:pt>
    <dgm:pt modelId="{90E60ACE-780C-4A5C-9932-C4D5F07BE717}" type="sibTrans" cxnId="{41EE5D82-C80B-47EB-B94B-3603DD344E5D}">
      <dgm:prSet/>
      <dgm:spPr/>
      <dgm:t>
        <a:bodyPr/>
        <a:lstStyle/>
        <a:p>
          <a:endParaRPr lang="ru-RU"/>
        </a:p>
      </dgm:t>
    </dgm:pt>
    <dgm:pt modelId="{D5E7BF6D-C3E9-4D0A-9CBC-0C41898364F1}">
      <dgm:prSet phldrT="[Текст]"/>
      <dgm:spPr/>
      <dgm:t>
        <a:bodyPr/>
        <a:lstStyle/>
        <a:p>
          <a:r>
            <a:rPr lang="ru-RU" dirty="0" smtClean="0"/>
            <a:t>2024 </a:t>
          </a:r>
          <a:r>
            <a:rPr lang="ru-RU" dirty="0" smtClean="0"/>
            <a:t>год – </a:t>
          </a:r>
          <a:r>
            <a:rPr lang="ru-RU" dirty="0" smtClean="0"/>
            <a:t>67 субъектов </a:t>
          </a:r>
          <a:r>
            <a:rPr lang="ru-RU" dirty="0" smtClean="0"/>
            <a:t>РФ – </a:t>
          </a:r>
          <a:r>
            <a:rPr lang="ru-RU" dirty="0" smtClean="0"/>
            <a:t>474 участника</a:t>
          </a:r>
          <a:endParaRPr lang="ru-RU" dirty="0"/>
        </a:p>
      </dgm:t>
    </dgm:pt>
    <dgm:pt modelId="{5DE07A2A-5F0C-4613-B607-0DCE9E789718}" type="parTrans" cxnId="{D37FD151-D8A1-42F7-B25B-AC09E53902FB}">
      <dgm:prSet/>
      <dgm:spPr/>
      <dgm:t>
        <a:bodyPr/>
        <a:lstStyle/>
        <a:p>
          <a:endParaRPr lang="ru-RU"/>
        </a:p>
      </dgm:t>
    </dgm:pt>
    <dgm:pt modelId="{2BC7FB76-9F40-46AD-9E16-9ADE186C01EA}" type="sibTrans" cxnId="{D37FD151-D8A1-42F7-B25B-AC09E53902FB}">
      <dgm:prSet/>
      <dgm:spPr/>
      <dgm:t>
        <a:bodyPr/>
        <a:lstStyle/>
        <a:p>
          <a:endParaRPr lang="ru-RU"/>
        </a:p>
      </dgm:t>
    </dgm:pt>
    <dgm:pt modelId="{065DC4B6-A325-4A1A-87EC-CF0C3B98C99D}">
      <dgm:prSet/>
      <dgm:spPr/>
      <dgm:t>
        <a:bodyPr/>
        <a:lstStyle/>
        <a:p>
          <a:r>
            <a:rPr lang="ru-RU" b="0" dirty="0" smtClean="0"/>
            <a:t>Международный детско-юношеский фестиваль-конкурс незрячих музыкантов-исполнителей</a:t>
          </a:r>
          <a:endParaRPr lang="ru-RU" b="0" dirty="0" smtClean="0"/>
        </a:p>
      </dgm:t>
    </dgm:pt>
    <dgm:pt modelId="{1B787C82-EFDA-4B42-B132-F290B0DFDAB4}" type="sibTrans" cxnId="{3D510123-9493-4340-AFB7-CF3E912356B3}">
      <dgm:prSet/>
      <dgm:spPr/>
      <dgm:t>
        <a:bodyPr/>
        <a:lstStyle/>
        <a:p>
          <a:endParaRPr lang="ru-RU"/>
        </a:p>
      </dgm:t>
    </dgm:pt>
    <dgm:pt modelId="{6AA70F0B-94DC-4D09-AC88-88E884126B2A}" type="parTrans" cxnId="{3D510123-9493-4340-AFB7-CF3E912356B3}">
      <dgm:prSet/>
      <dgm:spPr/>
      <dgm:t>
        <a:bodyPr/>
        <a:lstStyle/>
        <a:p>
          <a:endParaRPr lang="ru-RU"/>
        </a:p>
      </dgm:t>
    </dgm:pt>
    <dgm:pt modelId="{E701A9E6-01D9-4806-BA11-0607DB62AA09}">
      <dgm:prSet/>
      <dgm:spPr/>
      <dgm:t>
        <a:bodyPr/>
        <a:lstStyle/>
        <a:p>
          <a:r>
            <a:rPr lang="ru-RU" dirty="0" smtClean="0"/>
            <a:t>2025 </a:t>
          </a:r>
          <a:r>
            <a:rPr lang="ru-RU" dirty="0" smtClean="0"/>
            <a:t>год   - </a:t>
          </a:r>
          <a:r>
            <a:rPr lang="ru-RU" dirty="0" smtClean="0"/>
            <a:t>69 </a:t>
          </a:r>
          <a:r>
            <a:rPr lang="ru-RU" dirty="0" smtClean="0"/>
            <a:t>субъектов РФ – </a:t>
          </a:r>
          <a:r>
            <a:rPr lang="ru-RU" dirty="0" smtClean="0"/>
            <a:t>526 участников</a:t>
          </a:r>
          <a:endParaRPr lang="ru-RU" dirty="0" smtClean="0"/>
        </a:p>
      </dgm:t>
    </dgm:pt>
    <dgm:pt modelId="{328EE143-90B7-4DF5-8FB2-60C45AE58140}" type="parTrans" cxnId="{B25CC38F-477E-4ADD-B741-4A0070C59D34}">
      <dgm:prSet/>
      <dgm:spPr/>
      <dgm:t>
        <a:bodyPr/>
        <a:lstStyle/>
        <a:p>
          <a:endParaRPr lang="ru-RU"/>
        </a:p>
      </dgm:t>
    </dgm:pt>
    <dgm:pt modelId="{950828B4-26DB-422D-B2E9-31E8175591B7}" type="sibTrans" cxnId="{B25CC38F-477E-4ADD-B741-4A0070C59D34}">
      <dgm:prSet/>
      <dgm:spPr/>
      <dgm:t>
        <a:bodyPr/>
        <a:lstStyle/>
        <a:p>
          <a:endParaRPr lang="ru-RU"/>
        </a:p>
      </dgm:t>
    </dgm:pt>
    <dgm:pt modelId="{D53DD05B-2038-4943-A92A-494ABC52E71A}">
      <dgm:prSet/>
      <dgm:spPr/>
      <dgm:t>
        <a:bodyPr/>
        <a:lstStyle/>
        <a:p>
          <a:r>
            <a:rPr lang="ru-RU" dirty="0" smtClean="0"/>
            <a:t>Мероприятия в рамках  профессионально-ориентированного проекта </a:t>
          </a:r>
          <a:r>
            <a:rPr lang="ru-RU" b="0" dirty="0" smtClean="0"/>
            <a:t>«Открытое будущее»</a:t>
          </a:r>
          <a:endParaRPr lang="ru-RU" b="0" dirty="0"/>
        </a:p>
      </dgm:t>
    </dgm:pt>
    <dgm:pt modelId="{0C2ABFC4-AB1F-402F-BDC3-401ACD3A810C}" type="parTrans" cxnId="{0A9E766F-182B-47DF-800A-973472D54252}">
      <dgm:prSet/>
      <dgm:spPr/>
      <dgm:t>
        <a:bodyPr/>
        <a:lstStyle/>
        <a:p>
          <a:endParaRPr lang="ru-RU"/>
        </a:p>
      </dgm:t>
    </dgm:pt>
    <dgm:pt modelId="{CF7E2061-C279-4756-A8A3-0D8C84205066}" type="sibTrans" cxnId="{0A9E766F-182B-47DF-800A-973472D54252}">
      <dgm:prSet/>
      <dgm:spPr/>
      <dgm:t>
        <a:bodyPr/>
        <a:lstStyle/>
        <a:p>
          <a:endParaRPr lang="ru-RU"/>
        </a:p>
      </dgm:t>
    </dgm:pt>
    <dgm:pt modelId="{89106B76-46EC-4701-A4AA-D7D406A18E0C}">
      <dgm:prSet/>
      <dgm:spPr/>
      <dgm:t>
        <a:bodyPr/>
        <a:lstStyle/>
        <a:p>
          <a:r>
            <a:rPr lang="ru-RU" dirty="0" smtClean="0"/>
            <a:t>Мероприятия в рамках  духовно-просветительского проекта </a:t>
          </a:r>
          <a:r>
            <a:rPr lang="ru-RU" b="0" dirty="0" smtClean="0"/>
            <a:t>«Русский Ковчег»</a:t>
          </a:r>
          <a:endParaRPr lang="ru-RU" b="0" dirty="0"/>
        </a:p>
      </dgm:t>
    </dgm:pt>
    <dgm:pt modelId="{B56BDD89-EEA6-4AE3-A95C-8212F2715689}" type="parTrans" cxnId="{51E2F148-F941-4670-9B79-32EA15002D26}">
      <dgm:prSet/>
      <dgm:spPr/>
      <dgm:t>
        <a:bodyPr/>
        <a:lstStyle/>
        <a:p>
          <a:endParaRPr lang="ru-RU"/>
        </a:p>
      </dgm:t>
    </dgm:pt>
    <dgm:pt modelId="{8E36A342-7887-4306-80E2-8853919DDB2F}" type="sibTrans" cxnId="{51E2F148-F941-4670-9B79-32EA15002D26}">
      <dgm:prSet/>
      <dgm:spPr/>
      <dgm:t>
        <a:bodyPr/>
        <a:lstStyle/>
        <a:p>
          <a:endParaRPr lang="ru-RU"/>
        </a:p>
      </dgm:t>
    </dgm:pt>
    <dgm:pt modelId="{152D7DC5-1AFC-41AF-B690-7E342D85ADD4}">
      <dgm:prSet custT="1"/>
      <dgm:spPr/>
      <dgm:t>
        <a:bodyPr/>
        <a:lstStyle/>
        <a:p>
          <a:r>
            <a:rPr lang="ru-RU" sz="1100" dirty="0" smtClean="0"/>
            <a:t>2022 год   - 34 субъекта РФ – 72 участника</a:t>
          </a:r>
          <a:endParaRPr lang="ru-RU" sz="1100" dirty="0" smtClean="0"/>
        </a:p>
      </dgm:t>
    </dgm:pt>
    <dgm:pt modelId="{1EA186EE-F239-42D0-9BD2-A6FF10352F94}" type="parTrans" cxnId="{F754B465-C62F-416C-A61F-43E7B50B8AE9}">
      <dgm:prSet/>
      <dgm:spPr/>
      <dgm:t>
        <a:bodyPr/>
        <a:lstStyle/>
        <a:p>
          <a:endParaRPr lang="ru-RU"/>
        </a:p>
      </dgm:t>
    </dgm:pt>
    <dgm:pt modelId="{82696FED-A7F2-4DA9-9385-4A28141E7875}" type="sibTrans" cxnId="{F754B465-C62F-416C-A61F-43E7B50B8AE9}">
      <dgm:prSet/>
      <dgm:spPr/>
      <dgm:t>
        <a:bodyPr/>
        <a:lstStyle/>
        <a:p>
          <a:endParaRPr lang="ru-RU"/>
        </a:p>
      </dgm:t>
    </dgm:pt>
    <dgm:pt modelId="{2671A0DA-6ACD-4528-9BF4-15E0426FEDD7}">
      <dgm:prSet custT="1"/>
      <dgm:spPr/>
      <dgm:t>
        <a:bodyPr/>
        <a:lstStyle/>
        <a:p>
          <a:r>
            <a:rPr lang="ru-RU" sz="1100" dirty="0" smtClean="0"/>
            <a:t>2023 год – 56 субъектов РФ – 443 участника</a:t>
          </a:r>
          <a:endParaRPr lang="ru-RU" sz="1100" dirty="0" smtClean="0"/>
        </a:p>
      </dgm:t>
    </dgm:pt>
    <dgm:pt modelId="{41BD7F08-BD24-4D5F-AA8C-5B63CCB7F53E}" type="parTrans" cxnId="{04D20481-8B9C-4A51-A02A-1EDB51C9AD7D}">
      <dgm:prSet/>
      <dgm:spPr/>
      <dgm:t>
        <a:bodyPr/>
        <a:lstStyle/>
        <a:p>
          <a:endParaRPr lang="ru-RU"/>
        </a:p>
      </dgm:t>
    </dgm:pt>
    <dgm:pt modelId="{67493F0D-E362-42C0-9904-8D6C1CD7A38C}" type="sibTrans" cxnId="{04D20481-8B9C-4A51-A02A-1EDB51C9AD7D}">
      <dgm:prSet/>
      <dgm:spPr/>
      <dgm:t>
        <a:bodyPr/>
        <a:lstStyle/>
        <a:p>
          <a:endParaRPr lang="ru-RU"/>
        </a:p>
      </dgm:t>
    </dgm:pt>
    <dgm:pt modelId="{7E258E73-27DE-4E76-A971-B1E65C0D128A}" type="pres">
      <dgm:prSet presAssocID="{0D64B5D9-CFDB-47E4-890A-B3617D3F99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A5691-5729-49F4-86A8-0307B9582E85}" type="pres">
      <dgm:prSet presAssocID="{D2629EDD-D1F2-44D4-AE76-E0102B98A379}" presName="boxAndChildren" presStyleCnt="0"/>
      <dgm:spPr/>
    </dgm:pt>
    <dgm:pt modelId="{7CEBC26F-F4B7-4B92-9A8E-637CF779E0DD}" type="pres">
      <dgm:prSet presAssocID="{D2629EDD-D1F2-44D4-AE76-E0102B98A379}" presName="parentTextBox" presStyleLbl="node1" presStyleIdx="0" presStyleCnt="3"/>
      <dgm:spPr/>
      <dgm:t>
        <a:bodyPr/>
        <a:lstStyle/>
        <a:p>
          <a:endParaRPr lang="ru-RU"/>
        </a:p>
      </dgm:t>
    </dgm:pt>
    <dgm:pt modelId="{66E84536-354A-49CE-98DB-D71822D24B2C}" type="pres">
      <dgm:prSet presAssocID="{D2629EDD-D1F2-44D4-AE76-E0102B98A379}" presName="entireBox" presStyleLbl="node1" presStyleIdx="0" presStyleCnt="3"/>
      <dgm:spPr/>
      <dgm:t>
        <a:bodyPr/>
        <a:lstStyle/>
        <a:p>
          <a:endParaRPr lang="ru-RU"/>
        </a:p>
      </dgm:t>
    </dgm:pt>
    <dgm:pt modelId="{7BE4D26E-7D4D-4A76-A93F-F20377315315}" type="pres">
      <dgm:prSet presAssocID="{D2629EDD-D1F2-44D4-AE76-E0102B98A379}" presName="descendantBox" presStyleCnt="0"/>
      <dgm:spPr/>
    </dgm:pt>
    <dgm:pt modelId="{89B3F3F5-234C-41FC-85BC-57D48CD984D8}" type="pres">
      <dgm:prSet presAssocID="{F1586CBE-E4E4-4FEF-AC05-BADBB622B1EB}" presName="childTextBox" presStyleLbl="f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B917F-AC9B-47F6-A1DE-C699BC0C5E7C}" type="pres">
      <dgm:prSet presAssocID="{152D7DC5-1AFC-41AF-B690-7E342D85ADD4}" presName="childTextBox" presStyleLbl="f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EE753-0886-4F65-ADF0-59D5ED5820FB}" type="pres">
      <dgm:prSet presAssocID="{2671A0DA-6ACD-4528-9BF4-15E0426FEDD7}" presName="childTextBox" presStyleLbl="fgAccFollowNode1" presStyleIdx="2" presStyleCnt="11">
        <dgm:presLayoutVars>
          <dgm:bulletEnabled val="1"/>
        </dgm:presLayoutVars>
      </dgm:prSet>
      <dgm:spPr/>
    </dgm:pt>
    <dgm:pt modelId="{C623958B-AFF8-4A2C-864B-3BBB82E111DE}" type="pres">
      <dgm:prSet presAssocID="{D5E7BF6D-C3E9-4D0A-9CBC-0C41898364F1}" presName="childTextBox" presStyleLbl="f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30FFA-304D-4459-A8D7-D22B5F335FDB}" type="pres">
      <dgm:prSet presAssocID="{E701A9E6-01D9-4806-BA11-0607DB62AA09}" presName="childTextBox" presStyleLbl="f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BA68E-9674-4F95-B5A6-44E7EB406EB0}" type="pres">
      <dgm:prSet presAssocID="{B6CFF025-D345-4339-95DB-F55ADB2FA330}" presName="sp" presStyleCnt="0"/>
      <dgm:spPr/>
    </dgm:pt>
    <dgm:pt modelId="{84510CEA-EC60-47BB-8012-FBF29AEE42D6}" type="pres">
      <dgm:prSet presAssocID="{F75FA2E5-50E4-42D3-B647-03CB83923212}" presName="arrowAndChildren" presStyleCnt="0"/>
      <dgm:spPr/>
    </dgm:pt>
    <dgm:pt modelId="{78B8A31F-1055-4F7D-99A0-542FB833A369}" type="pres">
      <dgm:prSet presAssocID="{F75FA2E5-50E4-42D3-B647-03CB83923212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947E79F-B68E-4C6E-A727-9CE9289BEE7B}" type="pres">
      <dgm:prSet presAssocID="{F75FA2E5-50E4-42D3-B647-03CB83923212}" presName="arrow" presStyleLbl="node1" presStyleIdx="1" presStyleCnt="3"/>
      <dgm:spPr/>
      <dgm:t>
        <a:bodyPr/>
        <a:lstStyle/>
        <a:p>
          <a:endParaRPr lang="ru-RU"/>
        </a:p>
      </dgm:t>
    </dgm:pt>
    <dgm:pt modelId="{3D8ADBD0-602A-4F30-B5D3-4F594304158E}" type="pres">
      <dgm:prSet presAssocID="{F75FA2E5-50E4-42D3-B647-03CB83923212}" presName="descendantArrow" presStyleCnt="0"/>
      <dgm:spPr/>
    </dgm:pt>
    <dgm:pt modelId="{8A23254E-7E1B-4B8B-AE6E-544002B03178}" type="pres">
      <dgm:prSet presAssocID="{29003CFD-7E4D-40B3-9CB7-18E1C37B06BC}" presName="childTextArrow" presStyleLbl="fgAccFollowNode1" presStyleIdx="5" presStyleCnt="11" custScaleX="42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0149-65B5-4CEA-9F43-0DCEBD117C95}" type="pres">
      <dgm:prSet presAssocID="{C3A90B76-DD74-4151-AADA-41D5174BB22F}" presName="childTextArrow" presStyleLbl="fgAccFollowNode1" presStyleIdx="6" presStyleCnt="11" custScaleX="48345" custLinFactNeighborX="-70" custLinFactNeighborY="-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A0D44-7C3F-4CD7-B9BF-C2F5C194B5AF}" type="pres">
      <dgm:prSet presAssocID="{065DC4B6-A325-4A1A-87EC-CF0C3B98C99D}" presName="childTextArrow" presStyleLbl="fgAccFollowNode1" presStyleIdx="7" presStyleCnt="11" custScaleX="51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162AA-05B0-469B-9B42-CB745E735A7F}" type="pres">
      <dgm:prSet presAssocID="{D53DD05B-2038-4943-A92A-494ABC52E71A}" presName="childTextArrow" presStyleLbl="fgAccFollowNode1" presStyleIdx="8" presStyleCnt="11" custScaleX="44549">
        <dgm:presLayoutVars>
          <dgm:bulletEnabled val="1"/>
        </dgm:presLayoutVars>
      </dgm:prSet>
      <dgm:spPr/>
    </dgm:pt>
    <dgm:pt modelId="{1DF79FDB-3828-4873-8C9E-2B90749890F9}" type="pres">
      <dgm:prSet presAssocID="{89106B76-46EC-4701-A4AA-D7D406A18E0C}" presName="childTextArrow" presStyleLbl="fgAccFollowNode1" presStyleIdx="9" presStyleCnt="11" custScaleX="45409" custLinFactNeighborX="167" custLinFactNeighborY="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EFFB5-0BDA-4B68-83BB-AF40F5759C99}" type="pres">
      <dgm:prSet presAssocID="{217448C3-7A36-4732-BEE3-3B1A826B619F}" presName="sp" presStyleCnt="0"/>
      <dgm:spPr/>
    </dgm:pt>
    <dgm:pt modelId="{FD936236-5540-43C0-B9AA-E4913B823947}" type="pres">
      <dgm:prSet presAssocID="{536DE361-77EF-492B-9E23-C2F292585B15}" presName="arrowAndChildren" presStyleCnt="0"/>
      <dgm:spPr/>
    </dgm:pt>
    <dgm:pt modelId="{9E486399-A241-49AC-8686-3842FF9A1933}" type="pres">
      <dgm:prSet presAssocID="{536DE361-77EF-492B-9E23-C2F292585B1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C202E54-D689-4A3E-A253-4AD6400954EA}" type="pres">
      <dgm:prSet presAssocID="{536DE361-77EF-492B-9E23-C2F292585B15}" presName="arrow" presStyleLbl="node1" presStyleIdx="2" presStyleCnt="3" custScaleY="86021" custLinFactNeighborX="-86" custLinFactNeighborY="3609"/>
      <dgm:spPr/>
      <dgm:t>
        <a:bodyPr/>
        <a:lstStyle/>
        <a:p>
          <a:endParaRPr lang="ru-RU"/>
        </a:p>
      </dgm:t>
    </dgm:pt>
    <dgm:pt modelId="{1BA8AF32-C8B4-42D7-BE6A-6AAFA01FB01D}" type="pres">
      <dgm:prSet presAssocID="{536DE361-77EF-492B-9E23-C2F292585B15}" presName="descendantArrow" presStyleCnt="0"/>
      <dgm:spPr/>
    </dgm:pt>
    <dgm:pt modelId="{7CDED70E-F422-4C7B-93F9-545524E467BA}" type="pres">
      <dgm:prSet presAssocID="{725EE76C-F207-481F-9D21-908EBD1EC2F4}" presName="childTextArrow" presStyleLbl="fgAccFollowNode1" presStyleIdx="10" presStyleCnt="11" custScaleX="2000000" custLinFactNeighborX="244" custLinFactNeighborY="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E49CF-EEE6-4696-9129-9017CFB46C55}" srcId="{0D64B5D9-CFDB-47E4-890A-B3617D3F9922}" destId="{536DE361-77EF-492B-9E23-C2F292585B15}" srcOrd="0" destOrd="0" parTransId="{FB06EC6C-8CE5-499A-A515-336662C8FA59}" sibTransId="{217448C3-7A36-4732-BEE3-3B1A826B619F}"/>
    <dgm:cxn modelId="{3D510123-9493-4340-AFB7-CF3E912356B3}" srcId="{F75FA2E5-50E4-42D3-B647-03CB83923212}" destId="{065DC4B6-A325-4A1A-87EC-CF0C3B98C99D}" srcOrd="2" destOrd="0" parTransId="{6AA70F0B-94DC-4D09-AC88-88E884126B2A}" sibTransId="{1B787C82-EFDA-4B42-B132-F290B0DFDAB4}"/>
    <dgm:cxn modelId="{0A9E766F-182B-47DF-800A-973472D54252}" srcId="{F75FA2E5-50E4-42D3-B647-03CB83923212}" destId="{D53DD05B-2038-4943-A92A-494ABC52E71A}" srcOrd="3" destOrd="0" parTransId="{0C2ABFC4-AB1F-402F-BDC3-401ACD3A810C}" sibTransId="{CF7E2061-C279-4756-A8A3-0D8C84205066}"/>
    <dgm:cxn modelId="{CBC1A747-FEC4-4305-B1AB-2095BA58FB8C}" type="presOf" srcId="{C3A90B76-DD74-4151-AADA-41D5174BB22F}" destId="{C0BC0149-65B5-4CEA-9F43-0DCEBD117C95}" srcOrd="0" destOrd="0" presId="urn:microsoft.com/office/officeart/2005/8/layout/process4"/>
    <dgm:cxn modelId="{996356F2-955F-45ED-B569-FC8F91ED640F}" type="presOf" srcId="{89106B76-46EC-4701-A4AA-D7D406A18E0C}" destId="{1DF79FDB-3828-4873-8C9E-2B90749890F9}" srcOrd="0" destOrd="0" presId="urn:microsoft.com/office/officeart/2005/8/layout/process4"/>
    <dgm:cxn modelId="{41EE5D82-C80B-47EB-B94B-3603DD344E5D}" srcId="{D2629EDD-D1F2-44D4-AE76-E0102B98A379}" destId="{F1586CBE-E4E4-4FEF-AC05-BADBB622B1EB}" srcOrd="0" destOrd="0" parTransId="{D747A80A-FC33-4294-9FC2-A486702414BF}" sibTransId="{90E60ACE-780C-4A5C-9932-C4D5F07BE717}"/>
    <dgm:cxn modelId="{397A70DB-3818-45CF-8EB7-36A2F09D6660}" type="presOf" srcId="{29003CFD-7E4D-40B3-9CB7-18E1C37B06BC}" destId="{8A23254E-7E1B-4B8B-AE6E-544002B03178}" srcOrd="0" destOrd="0" presId="urn:microsoft.com/office/officeart/2005/8/layout/process4"/>
    <dgm:cxn modelId="{8A79CD1D-9137-45A4-90B5-D82B3BF8F628}" type="presOf" srcId="{E701A9E6-01D9-4806-BA11-0607DB62AA09}" destId="{EEF30FFA-304D-4459-A8D7-D22B5F335FDB}" srcOrd="0" destOrd="0" presId="urn:microsoft.com/office/officeart/2005/8/layout/process4"/>
    <dgm:cxn modelId="{AFA5D148-2982-4D29-8ECA-2428F8209067}" type="presOf" srcId="{065DC4B6-A325-4A1A-87EC-CF0C3B98C99D}" destId="{044A0D44-7C3F-4CD7-B9BF-C2F5C194B5AF}" srcOrd="0" destOrd="0" presId="urn:microsoft.com/office/officeart/2005/8/layout/process4"/>
    <dgm:cxn modelId="{065AC1CB-B2D2-4AD7-BFBA-3C8235B21EE7}" srcId="{0D64B5D9-CFDB-47E4-890A-B3617D3F9922}" destId="{F75FA2E5-50E4-42D3-B647-03CB83923212}" srcOrd="1" destOrd="0" parTransId="{D3AFFABC-2317-4598-9474-AEDA295ECC4C}" sibTransId="{B6CFF025-D345-4339-95DB-F55ADB2FA330}"/>
    <dgm:cxn modelId="{D37FD151-D8A1-42F7-B25B-AC09E53902FB}" srcId="{D2629EDD-D1F2-44D4-AE76-E0102B98A379}" destId="{D5E7BF6D-C3E9-4D0A-9CBC-0C41898364F1}" srcOrd="3" destOrd="0" parTransId="{5DE07A2A-5F0C-4613-B607-0DCE9E789718}" sibTransId="{2BC7FB76-9F40-46AD-9E16-9ADE186C01EA}"/>
    <dgm:cxn modelId="{F16C04C4-E25D-4C5C-BCB9-E717D232DDE0}" srcId="{F75FA2E5-50E4-42D3-B647-03CB83923212}" destId="{C3A90B76-DD74-4151-AADA-41D5174BB22F}" srcOrd="1" destOrd="0" parTransId="{7D201D87-9824-4462-851B-0EE030D6045B}" sibTransId="{DA03D34E-E6A8-47EE-B2FB-C3ED5F69BB24}"/>
    <dgm:cxn modelId="{51E2F148-F941-4670-9B79-32EA15002D26}" srcId="{F75FA2E5-50E4-42D3-B647-03CB83923212}" destId="{89106B76-46EC-4701-A4AA-D7D406A18E0C}" srcOrd="4" destOrd="0" parTransId="{B56BDD89-EEA6-4AE3-A95C-8212F2715689}" sibTransId="{8E36A342-7887-4306-80E2-8853919DDB2F}"/>
    <dgm:cxn modelId="{F2D0B01A-0FF5-4B2D-B18D-27F70ECCC013}" type="presOf" srcId="{F75FA2E5-50E4-42D3-B647-03CB83923212}" destId="{C947E79F-B68E-4C6E-A727-9CE9289BEE7B}" srcOrd="1" destOrd="0" presId="urn:microsoft.com/office/officeart/2005/8/layout/process4"/>
    <dgm:cxn modelId="{49DBB778-333C-4734-B2C1-4D64955F32BF}" type="presOf" srcId="{D5E7BF6D-C3E9-4D0A-9CBC-0C41898364F1}" destId="{C623958B-AFF8-4A2C-864B-3BBB82E111DE}" srcOrd="0" destOrd="0" presId="urn:microsoft.com/office/officeart/2005/8/layout/process4"/>
    <dgm:cxn modelId="{9C602C3D-7F0C-4461-8F5F-F62E34F8CB42}" type="presOf" srcId="{536DE361-77EF-492B-9E23-C2F292585B15}" destId="{FC202E54-D689-4A3E-A253-4AD6400954EA}" srcOrd="1" destOrd="0" presId="urn:microsoft.com/office/officeart/2005/8/layout/process4"/>
    <dgm:cxn modelId="{76A416CF-D204-4FBB-B47E-192172D6A90A}" type="presOf" srcId="{536DE361-77EF-492B-9E23-C2F292585B15}" destId="{9E486399-A241-49AC-8686-3842FF9A1933}" srcOrd="0" destOrd="0" presId="urn:microsoft.com/office/officeart/2005/8/layout/process4"/>
    <dgm:cxn modelId="{FFC3C473-BD11-434B-A03D-6B88E6375BF6}" type="presOf" srcId="{2671A0DA-6ACD-4528-9BF4-15E0426FEDD7}" destId="{30DEE753-0886-4F65-ADF0-59D5ED5820FB}" srcOrd="0" destOrd="0" presId="urn:microsoft.com/office/officeart/2005/8/layout/process4"/>
    <dgm:cxn modelId="{1F01B9E7-3D04-4CB4-932D-52E80CCB11E6}" type="presOf" srcId="{D2629EDD-D1F2-44D4-AE76-E0102B98A379}" destId="{66E84536-354A-49CE-98DB-D71822D24B2C}" srcOrd="1" destOrd="0" presId="urn:microsoft.com/office/officeart/2005/8/layout/process4"/>
    <dgm:cxn modelId="{04D20481-8B9C-4A51-A02A-1EDB51C9AD7D}" srcId="{D2629EDD-D1F2-44D4-AE76-E0102B98A379}" destId="{2671A0DA-6ACD-4528-9BF4-15E0426FEDD7}" srcOrd="2" destOrd="0" parTransId="{41BD7F08-BD24-4D5F-AA8C-5B63CCB7F53E}" sibTransId="{67493F0D-E362-42C0-9904-8D6C1CD7A38C}"/>
    <dgm:cxn modelId="{2AA4BA3F-A5B1-45C5-9231-52749B32417C}" type="presOf" srcId="{152D7DC5-1AFC-41AF-B690-7E342D85ADD4}" destId="{E29B917F-AC9B-47F6-A1DE-C699BC0C5E7C}" srcOrd="0" destOrd="0" presId="urn:microsoft.com/office/officeart/2005/8/layout/process4"/>
    <dgm:cxn modelId="{9E5F729E-6D4C-456B-8CC8-4C598A5C98EA}" type="presOf" srcId="{D53DD05B-2038-4943-A92A-494ABC52E71A}" destId="{739162AA-05B0-469B-9B42-CB745E735A7F}" srcOrd="0" destOrd="0" presId="urn:microsoft.com/office/officeart/2005/8/layout/process4"/>
    <dgm:cxn modelId="{1F27AB39-BDD0-4F38-A4FF-E866D444130D}" type="presOf" srcId="{F75FA2E5-50E4-42D3-B647-03CB83923212}" destId="{78B8A31F-1055-4F7D-99A0-542FB833A369}" srcOrd="0" destOrd="0" presId="urn:microsoft.com/office/officeart/2005/8/layout/process4"/>
    <dgm:cxn modelId="{B25CC38F-477E-4ADD-B741-4A0070C59D34}" srcId="{D2629EDD-D1F2-44D4-AE76-E0102B98A379}" destId="{E701A9E6-01D9-4806-BA11-0607DB62AA09}" srcOrd="4" destOrd="0" parTransId="{328EE143-90B7-4DF5-8FB2-60C45AE58140}" sibTransId="{950828B4-26DB-422D-B2E9-31E8175591B7}"/>
    <dgm:cxn modelId="{9A4D5FFB-4558-46C4-981E-EFD1B709A64F}" type="presOf" srcId="{D2629EDD-D1F2-44D4-AE76-E0102B98A379}" destId="{7CEBC26F-F4B7-4B92-9A8E-637CF779E0DD}" srcOrd="0" destOrd="0" presId="urn:microsoft.com/office/officeart/2005/8/layout/process4"/>
    <dgm:cxn modelId="{082F1C79-D4BC-4318-BCB3-07F41E475596}" type="presOf" srcId="{725EE76C-F207-481F-9D21-908EBD1EC2F4}" destId="{7CDED70E-F422-4C7B-93F9-545524E467BA}" srcOrd="0" destOrd="0" presId="urn:microsoft.com/office/officeart/2005/8/layout/process4"/>
    <dgm:cxn modelId="{F754B465-C62F-416C-A61F-43E7B50B8AE9}" srcId="{D2629EDD-D1F2-44D4-AE76-E0102B98A379}" destId="{152D7DC5-1AFC-41AF-B690-7E342D85ADD4}" srcOrd="1" destOrd="0" parTransId="{1EA186EE-F239-42D0-9BD2-A6FF10352F94}" sibTransId="{82696FED-A7F2-4DA9-9385-4A28141E7875}"/>
    <dgm:cxn modelId="{52F30F62-0CCD-42A0-8A84-09661FE9F036}" type="presOf" srcId="{0D64B5D9-CFDB-47E4-890A-B3617D3F9922}" destId="{7E258E73-27DE-4E76-A971-B1E65C0D128A}" srcOrd="0" destOrd="0" presId="urn:microsoft.com/office/officeart/2005/8/layout/process4"/>
    <dgm:cxn modelId="{43F473A1-DED1-4249-BE02-0C9AEF60A46A}" srcId="{F75FA2E5-50E4-42D3-B647-03CB83923212}" destId="{29003CFD-7E4D-40B3-9CB7-18E1C37B06BC}" srcOrd="0" destOrd="0" parTransId="{EFEDF4F2-2726-4DC9-B744-C2116EDB88E4}" sibTransId="{16CF0BD7-FEAC-4B0A-BBD1-D6A8BD06AAC5}"/>
    <dgm:cxn modelId="{6F11ED8F-4FFA-4D9C-BF1C-320CACD369A7}" srcId="{0D64B5D9-CFDB-47E4-890A-B3617D3F9922}" destId="{D2629EDD-D1F2-44D4-AE76-E0102B98A379}" srcOrd="2" destOrd="0" parTransId="{ECFC8205-A01C-4B04-B397-BC0A43C45404}" sibTransId="{7C6D6B7D-8ABB-4EB5-AA2D-A05B4468FF70}"/>
    <dgm:cxn modelId="{76A8F06A-5F45-41D2-8CA5-027A0D624A65}" srcId="{536DE361-77EF-492B-9E23-C2F292585B15}" destId="{725EE76C-F207-481F-9D21-908EBD1EC2F4}" srcOrd="0" destOrd="0" parTransId="{AE7A5CD9-E283-4F4B-8EBE-BAB80580019C}" sibTransId="{E4ECE062-EB04-4464-AB37-150F96EE838A}"/>
    <dgm:cxn modelId="{C7989CA4-B7EB-4556-995A-BB51C6DE0EBE}" type="presOf" srcId="{F1586CBE-E4E4-4FEF-AC05-BADBB622B1EB}" destId="{89B3F3F5-234C-41FC-85BC-57D48CD984D8}" srcOrd="0" destOrd="0" presId="urn:microsoft.com/office/officeart/2005/8/layout/process4"/>
    <dgm:cxn modelId="{57994901-F8F7-4068-A542-D530F652749C}" type="presParOf" srcId="{7E258E73-27DE-4E76-A971-B1E65C0D128A}" destId="{7DBA5691-5729-49F4-86A8-0307B9582E85}" srcOrd="0" destOrd="0" presId="urn:microsoft.com/office/officeart/2005/8/layout/process4"/>
    <dgm:cxn modelId="{60AAC0F4-B990-47F6-9D3B-87A82527772E}" type="presParOf" srcId="{7DBA5691-5729-49F4-86A8-0307B9582E85}" destId="{7CEBC26F-F4B7-4B92-9A8E-637CF779E0DD}" srcOrd="0" destOrd="0" presId="urn:microsoft.com/office/officeart/2005/8/layout/process4"/>
    <dgm:cxn modelId="{9F2CB3F2-707B-4E75-B72A-2ED528342EB9}" type="presParOf" srcId="{7DBA5691-5729-49F4-86A8-0307B9582E85}" destId="{66E84536-354A-49CE-98DB-D71822D24B2C}" srcOrd="1" destOrd="0" presId="urn:microsoft.com/office/officeart/2005/8/layout/process4"/>
    <dgm:cxn modelId="{42B98110-E565-45D8-83AD-7817F490896E}" type="presParOf" srcId="{7DBA5691-5729-49F4-86A8-0307B9582E85}" destId="{7BE4D26E-7D4D-4A76-A93F-F20377315315}" srcOrd="2" destOrd="0" presId="urn:microsoft.com/office/officeart/2005/8/layout/process4"/>
    <dgm:cxn modelId="{E87604D0-BBB5-4B2C-8F57-E9DE905938DD}" type="presParOf" srcId="{7BE4D26E-7D4D-4A76-A93F-F20377315315}" destId="{89B3F3F5-234C-41FC-85BC-57D48CD984D8}" srcOrd="0" destOrd="0" presId="urn:microsoft.com/office/officeart/2005/8/layout/process4"/>
    <dgm:cxn modelId="{D213CDF5-C07A-40D6-861D-3A8C6041BCE5}" type="presParOf" srcId="{7BE4D26E-7D4D-4A76-A93F-F20377315315}" destId="{E29B917F-AC9B-47F6-A1DE-C699BC0C5E7C}" srcOrd="1" destOrd="0" presId="urn:microsoft.com/office/officeart/2005/8/layout/process4"/>
    <dgm:cxn modelId="{DBEA0AAB-B256-48F1-B221-FD6DB15CC706}" type="presParOf" srcId="{7BE4D26E-7D4D-4A76-A93F-F20377315315}" destId="{30DEE753-0886-4F65-ADF0-59D5ED5820FB}" srcOrd="2" destOrd="0" presId="urn:microsoft.com/office/officeart/2005/8/layout/process4"/>
    <dgm:cxn modelId="{A4191600-9935-43E6-AD5F-3DEFC3CCFD23}" type="presParOf" srcId="{7BE4D26E-7D4D-4A76-A93F-F20377315315}" destId="{C623958B-AFF8-4A2C-864B-3BBB82E111DE}" srcOrd="3" destOrd="0" presId="urn:microsoft.com/office/officeart/2005/8/layout/process4"/>
    <dgm:cxn modelId="{5FEAE80C-692A-4C5D-B9DB-8C0DC493003C}" type="presParOf" srcId="{7BE4D26E-7D4D-4A76-A93F-F20377315315}" destId="{EEF30FFA-304D-4459-A8D7-D22B5F335FDB}" srcOrd="4" destOrd="0" presId="urn:microsoft.com/office/officeart/2005/8/layout/process4"/>
    <dgm:cxn modelId="{EF7FEBAE-D8CF-4C75-A115-4981EBC9D8FB}" type="presParOf" srcId="{7E258E73-27DE-4E76-A971-B1E65C0D128A}" destId="{D29BA68E-9674-4F95-B5A6-44E7EB406EB0}" srcOrd="1" destOrd="0" presId="urn:microsoft.com/office/officeart/2005/8/layout/process4"/>
    <dgm:cxn modelId="{D94DA180-4D9D-4F2A-ABB6-429195B17C40}" type="presParOf" srcId="{7E258E73-27DE-4E76-A971-B1E65C0D128A}" destId="{84510CEA-EC60-47BB-8012-FBF29AEE42D6}" srcOrd="2" destOrd="0" presId="urn:microsoft.com/office/officeart/2005/8/layout/process4"/>
    <dgm:cxn modelId="{23261B59-52D2-4E7A-9723-518BFA7A2062}" type="presParOf" srcId="{84510CEA-EC60-47BB-8012-FBF29AEE42D6}" destId="{78B8A31F-1055-4F7D-99A0-542FB833A369}" srcOrd="0" destOrd="0" presId="urn:microsoft.com/office/officeart/2005/8/layout/process4"/>
    <dgm:cxn modelId="{CEC33CE1-F85D-44F4-A871-4C1D5F6D7394}" type="presParOf" srcId="{84510CEA-EC60-47BB-8012-FBF29AEE42D6}" destId="{C947E79F-B68E-4C6E-A727-9CE9289BEE7B}" srcOrd="1" destOrd="0" presId="urn:microsoft.com/office/officeart/2005/8/layout/process4"/>
    <dgm:cxn modelId="{CD55D43C-F9A4-4980-BF30-B8FA794F57EE}" type="presParOf" srcId="{84510CEA-EC60-47BB-8012-FBF29AEE42D6}" destId="{3D8ADBD0-602A-4F30-B5D3-4F594304158E}" srcOrd="2" destOrd="0" presId="urn:microsoft.com/office/officeart/2005/8/layout/process4"/>
    <dgm:cxn modelId="{912B19E2-50D5-45C3-BA81-3D33A3E0A2EC}" type="presParOf" srcId="{3D8ADBD0-602A-4F30-B5D3-4F594304158E}" destId="{8A23254E-7E1B-4B8B-AE6E-544002B03178}" srcOrd="0" destOrd="0" presId="urn:microsoft.com/office/officeart/2005/8/layout/process4"/>
    <dgm:cxn modelId="{80CE9BD8-A118-447F-A4E4-2C05EDD21331}" type="presParOf" srcId="{3D8ADBD0-602A-4F30-B5D3-4F594304158E}" destId="{C0BC0149-65B5-4CEA-9F43-0DCEBD117C95}" srcOrd="1" destOrd="0" presId="urn:microsoft.com/office/officeart/2005/8/layout/process4"/>
    <dgm:cxn modelId="{AAE1820B-A946-4B3A-B44F-EEE31AB8B44C}" type="presParOf" srcId="{3D8ADBD0-602A-4F30-B5D3-4F594304158E}" destId="{044A0D44-7C3F-4CD7-B9BF-C2F5C194B5AF}" srcOrd="2" destOrd="0" presId="urn:microsoft.com/office/officeart/2005/8/layout/process4"/>
    <dgm:cxn modelId="{6694ADFF-016B-4F04-B535-83E535AF096A}" type="presParOf" srcId="{3D8ADBD0-602A-4F30-B5D3-4F594304158E}" destId="{739162AA-05B0-469B-9B42-CB745E735A7F}" srcOrd="3" destOrd="0" presId="urn:microsoft.com/office/officeart/2005/8/layout/process4"/>
    <dgm:cxn modelId="{09DFF64C-1AE9-4A44-836E-C2C892AD3A96}" type="presParOf" srcId="{3D8ADBD0-602A-4F30-B5D3-4F594304158E}" destId="{1DF79FDB-3828-4873-8C9E-2B90749890F9}" srcOrd="4" destOrd="0" presId="urn:microsoft.com/office/officeart/2005/8/layout/process4"/>
    <dgm:cxn modelId="{7CC51CB5-377F-4FA5-B0D4-C86CE55F7604}" type="presParOf" srcId="{7E258E73-27DE-4E76-A971-B1E65C0D128A}" destId="{895EFFB5-0BDA-4B68-83BB-AF40F5759C99}" srcOrd="3" destOrd="0" presId="urn:microsoft.com/office/officeart/2005/8/layout/process4"/>
    <dgm:cxn modelId="{54DDA95C-E66E-4177-9CBC-9A5FFEBB74B0}" type="presParOf" srcId="{7E258E73-27DE-4E76-A971-B1E65C0D128A}" destId="{FD936236-5540-43C0-B9AA-E4913B823947}" srcOrd="4" destOrd="0" presId="urn:microsoft.com/office/officeart/2005/8/layout/process4"/>
    <dgm:cxn modelId="{AF140090-6ED2-46BB-B2C7-C69A17812F46}" type="presParOf" srcId="{FD936236-5540-43C0-B9AA-E4913B823947}" destId="{9E486399-A241-49AC-8686-3842FF9A1933}" srcOrd="0" destOrd="0" presId="urn:microsoft.com/office/officeart/2005/8/layout/process4"/>
    <dgm:cxn modelId="{1615F2EB-A8FE-4B44-BAF4-9B508BC19359}" type="presParOf" srcId="{FD936236-5540-43C0-B9AA-E4913B823947}" destId="{FC202E54-D689-4A3E-A253-4AD6400954EA}" srcOrd="1" destOrd="0" presId="urn:microsoft.com/office/officeart/2005/8/layout/process4"/>
    <dgm:cxn modelId="{AB09E4D4-0657-4C8F-A5EE-6A4BB05A134A}" type="presParOf" srcId="{FD936236-5540-43C0-B9AA-E4913B823947}" destId="{1BA8AF32-C8B4-42D7-BE6A-6AAFA01FB01D}" srcOrd="2" destOrd="0" presId="urn:microsoft.com/office/officeart/2005/8/layout/process4"/>
    <dgm:cxn modelId="{FDE36C3D-3398-472C-8F4B-52E65FF15568}" type="presParOf" srcId="{1BA8AF32-C8B4-42D7-BE6A-6AAFA01FB01D}" destId="{7CDED70E-F422-4C7B-93F9-545524E467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355C7-FDCE-4DA7-B8A2-CDFE04875781}">
      <dsp:nvSpPr>
        <dsp:cNvPr id="0" name=""/>
        <dsp:cNvSpPr/>
      </dsp:nvSpPr>
      <dsp:spPr>
        <a:xfrm>
          <a:off x="0" y="0"/>
          <a:ext cx="9425939" cy="121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Основные профессиональные образовательные программы среднего профессионального образования </a:t>
          </a:r>
          <a:r>
            <a:rPr lang="ru" sz="2000" b="1" kern="1200" dirty="0" smtClean="0"/>
            <a:t>технического, социально-экономического, гуманитарного  профилей</a:t>
          </a:r>
          <a:endParaRPr lang="ru-RU" sz="2000" b="1" kern="1200" dirty="0"/>
        </a:p>
      </dsp:txBody>
      <dsp:txXfrm>
        <a:off x="35475" y="35475"/>
        <a:ext cx="8016615" cy="1140249"/>
      </dsp:txXfrm>
    </dsp:sp>
    <dsp:sp modelId="{5C7D3DB3-DD3B-4357-9D89-12AA2E0EE918}">
      <dsp:nvSpPr>
        <dsp:cNvPr id="0" name=""/>
        <dsp:cNvSpPr/>
      </dsp:nvSpPr>
      <dsp:spPr>
        <a:xfrm>
          <a:off x="789422" y="1431417"/>
          <a:ext cx="9425939" cy="1211199"/>
        </a:xfrm>
        <a:prstGeom prst="roundRect">
          <a:avLst>
            <a:gd name="adj" fmla="val 10000"/>
          </a:avLst>
        </a:prstGeom>
        <a:solidFill>
          <a:srgbClr val="17A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34 </a:t>
          </a:r>
          <a:r>
            <a:rPr lang="ru-RU" sz="2000" b="1" kern="1200" dirty="0" smtClean="0"/>
            <a:t>основных профессиональных образовательных программ подготовки специалистов среднего звена</a:t>
          </a:r>
          <a:endParaRPr lang="ru-RU" sz="2000" b="1" kern="1200" dirty="0"/>
        </a:p>
      </dsp:txBody>
      <dsp:txXfrm>
        <a:off x="824897" y="1466892"/>
        <a:ext cx="7778288" cy="1140248"/>
      </dsp:txXfrm>
    </dsp:sp>
    <dsp:sp modelId="{3EAE119D-6E52-4FB8-95DE-749582E96136}">
      <dsp:nvSpPr>
        <dsp:cNvPr id="0" name=""/>
        <dsp:cNvSpPr/>
      </dsp:nvSpPr>
      <dsp:spPr>
        <a:xfrm>
          <a:off x="1567062" y="2862834"/>
          <a:ext cx="9425939" cy="1211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12 </a:t>
          </a:r>
          <a:r>
            <a:rPr lang="ru-RU" sz="2000" b="1" kern="1200" dirty="0" smtClean="0"/>
            <a:t>основных профессиональных образовательных программ  подготовки квалифицированных рабочих и служащих</a:t>
          </a:r>
          <a:endParaRPr lang="ru-RU" sz="2000" b="1" kern="1200" dirty="0"/>
        </a:p>
      </dsp:txBody>
      <dsp:txXfrm>
        <a:off x="1602537" y="2898309"/>
        <a:ext cx="7790070" cy="1140249"/>
      </dsp:txXfrm>
    </dsp:sp>
    <dsp:sp modelId="{8A924F62-83E7-4D3B-A4E1-6A4455F5D7F5}">
      <dsp:nvSpPr>
        <dsp:cNvPr id="0" name=""/>
        <dsp:cNvSpPr/>
      </dsp:nvSpPr>
      <dsp:spPr>
        <a:xfrm>
          <a:off x="2356485" y="4294251"/>
          <a:ext cx="9425939" cy="1211199"/>
        </a:xfrm>
        <a:prstGeom prst="roundRect">
          <a:avLst>
            <a:gd name="adj" fmla="val 10000"/>
          </a:avLst>
        </a:prstGeom>
        <a:solidFill>
          <a:srgbClr val="17A4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100 % реализуемых основных профессиональных образовательных программ среднего профессионального образования адаптированы для инвалидов и лиц с ОВЗ</a:t>
          </a:r>
          <a:endParaRPr lang="ru-RU" sz="2000" b="1" kern="1200" dirty="0"/>
        </a:p>
      </dsp:txBody>
      <dsp:txXfrm>
        <a:off x="2391960" y="4329726"/>
        <a:ext cx="7778288" cy="1140249"/>
      </dsp:txXfrm>
    </dsp:sp>
    <dsp:sp modelId="{3594AAA8-9A1D-4AA5-B6A3-56500FD5F327}">
      <dsp:nvSpPr>
        <dsp:cNvPr id="0" name=""/>
        <dsp:cNvSpPr/>
      </dsp:nvSpPr>
      <dsp:spPr>
        <a:xfrm>
          <a:off x="8638660" y="927668"/>
          <a:ext cx="787279" cy="787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8815798" y="927668"/>
        <a:ext cx="433003" cy="592427"/>
      </dsp:txXfrm>
    </dsp:sp>
    <dsp:sp modelId="{4D3F5908-C3DF-47AE-8E56-B5147CB6CFCE}">
      <dsp:nvSpPr>
        <dsp:cNvPr id="0" name=""/>
        <dsp:cNvSpPr/>
      </dsp:nvSpPr>
      <dsp:spPr>
        <a:xfrm>
          <a:off x="9428083" y="2359085"/>
          <a:ext cx="787279" cy="787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9605221" y="2359085"/>
        <a:ext cx="433003" cy="592427"/>
      </dsp:txXfrm>
    </dsp:sp>
    <dsp:sp modelId="{21DF6476-D19F-4593-83CC-38A1ADA67501}">
      <dsp:nvSpPr>
        <dsp:cNvPr id="0" name=""/>
        <dsp:cNvSpPr/>
      </dsp:nvSpPr>
      <dsp:spPr>
        <a:xfrm>
          <a:off x="10205723" y="3790502"/>
          <a:ext cx="787279" cy="78727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10382861" y="3790502"/>
        <a:ext cx="433003" cy="592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64213-E82D-4198-8FC5-929A0539C635}">
      <dsp:nvSpPr>
        <dsp:cNvPr id="0" name=""/>
        <dsp:cNvSpPr/>
      </dsp:nvSpPr>
      <dsp:spPr>
        <a:xfrm>
          <a:off x="258971" y="327696"/>
          <a:ext cx="3763789" cy="719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ea typeface="Roboto" panose="020B0604020202020204" charset="0"/>
            </a:rPr>
            <a:t>Профессиональная реабилитация или абилитация</a:t>
          </a:r>
          <a:endParaRPr lang="ru-RU" sz="2000" kern="1200" dirty="0">
            <a:latin typeface="+mn-lt"/>
          </a:endParaRPr>
        </a:p>
      </dsp:txBody>
      <dsp:txXfrm>
        <a:off x="294093" y="362818"/>
        <a:ext cx="3693545" cy="649229"/>
      </dsp:txXfrm>
    </dsp:sp>
    <dsp:sp modelId="{A0E41C7B-C8C3-4A2F-A1CA-C6374217C8F3}">
      <dsp:nvSpPr>
        <dsp:cNvPr id="0" name=""/>
        <dsp:cNvSpPr/>
      </dsp:nvSpPr>
      <dsp:spPr>
        <a:xfrm>
          <a:off x="214601" y="2241576"/>
          <a:ext cx="3687630" cy="677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ea typeface="Roboto" panose="020B0604020202020204" charset="0"/>
            </a:rPr>
            <a:t>Социальная реабилитация или абилитация</a:t>
          </a:r>
          <a:endParaRPr lang="ru-RU" sz="2000" kern="1200" dirty="0">
            <a:latin typeface="+mn-lt"/>
          </a:endParaRPr>
        </a:p>
      </dsp:txBody>
      <dsp:txXfrm>
        <a:off x="247673" y="2274648"/>
        <a:ext cx="3621486" cy="611345"/>
      </dsp:txXfrm>
    </dsp:sp>
    <dsp:sp modelId="{7BF8CDE1-CC39-4D63-B1F7-39CB931E9B2F}">
      <dsp:nvSpPr>
        <dsp:cNvPr id="0" name=""/>
        <dsp:cNvSpPr/>
      </dsp:nvSpPr>
      <dsp:spPr>
        <a:xfrm>
          <a:off x="174981" y="3961550"/>
          <a:ext cx="3641164" cy="738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ea typeface="Roboto" panose="020B0604020202020204" charset="0"/>
            </a:rPr>
            <a:t>Медицинское сопровождение</a:t>
          </a:r>
          <a:endParaRPr lang="ru-RU" sz="2000" kern="1200" dirty="0">
            <a:latin typeface="+mn-lt"/>
          </a:endParaRPr>
        </a:p>
      </dsp:txBody>
      <dsp:txXfrm>
        <a:off x="211030" y="3997599"/>
        <a:ext cx="3569066" cy="666369"/>
      </dsp:txXfrm>
    </dsp:sp>
    <dsp:sp modelId="{73D7EF14-0C4B-4C35-82BD-6C2DBD024E19}">
      <dsp:nvSpPr>
        <dsp:cNvPr id="0" name=""/>
        <dsp:cNvSpPr/>
      </dsp:nvSpPr>
      <dsp:spPr>
        <a:xfrm>
          <a:off x="7216379" y="607122"/>
          <a:ext cx="4466898" cy="1428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Профессиональная ориентация</a:t>
          </a:r>
          <a:endParaRPr lang="ru-RU" sz="2000" b="1" kern="1200" dirty="0" smtClean="0">
            <a:solidFill>
              <a:schemeClr val="bg1"/>
            </a:solidFill>
            <a:latin typeface="+mn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Профессиональное образование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Содействие в трудоустройстве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Создание условий для обучения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7286092" y="676835"/>
        <a:ext cx="4327472" cy="1288658"/>
      </dsp:txXfrm>
    </dsp:sp>
    <dsp:sp modelId="{3C7518D5-D077-400E-A84D-0E96826FF85F}">
      <dsp:nvSpPr>
        <dsp:cNvPr id="0" name=""/>
        <dsp:cNvSpPr/>
      </dsp:nvSpPr>
      <dsp:spPr>
        <a:xfrm>
          <a:off x="7356890" y="2904143"/>
          <a:ext cx="4404302" cy="1788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Социально-средовая реабилитация или абилитация</a:t>
          </a:r>
          <a:endParaRPr lang="ru-RU" sz="1400" b="1" kern="1200" dirty="0" smtClean="0">
            <a:solidFill>
              <a:schemeClr val="bg1"/>
            </a:solidFill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Социально-психологическая реабилитация или абилитация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Социокультурная реабилитация или абилитация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Социально-бытовая реабилитация или абилитация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bg1"/>
              </a:solidFill>
              <a:latin typeface="+mn-lt"/>
              <a:ea typeface="Roboto" panose="020B0604020202020204" charset="0"/>
            </a:rPr>
            <a:t>Физкультурно-оздоровительные мероприятия, мероприятия по занятию спортом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7444191" y="2991444"/>
        <a:ext cx="4229700" cy="1613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84536-354A-49CE-98DB-D71822D24B2C}">
      <dsp:nvSpPr>
        <dsp:cNvPr id="0" name=""/>
        <dsp:cNvSpPr/>
      </dsp:nvSpPr>
      <dsp:spPr>
        <a:xfrm>
          <a:off x="0" y="4189754"/>
          <a:ext cx="12106274" cy="1478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Всероссийский конкурс профессиональных достижений «ИнваПрофи» среди работников государственных организаций для инвалидов и лиц с ограниченными возможностями здоровья, образовательных организаций высшего образования</a:t>
          </a:r>
          <a:endParaRPr lang="ru-RU" sz="1400" b="1" kern="1200" dirty="0"/>
        </a:p>
      </dsp:txBody>
      <dsp:txXfrm>
        <a:off x="0" y="4189754"/>
        <a:ext cx="12106274" cy="798582"/>
      </dsp:txXfrm>
    </dsp:sp>
    <dsp:sp modelId="{89B3F3F5-234C-41FC-85BC-57D48CD984D8}">
      <dsp:nvSpPr>
        <dsp:cNvPr id="0" name=""/>
        <dsp:cNvSpPr/>
      </dsp:nvSpPr>
      <dsp:spPr>
        <a:xfrm>
          <a:off x="1477" y="4958760"/>
          <a:ext cx="2420663" cy="680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2021 год   - 32 субъекта РФ – 53 участника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477" y="4958760"/>
        <a:ext cx="2420663" cy="680273"/>
      </dsp:txXfrm>
    </dsp:sp>
    <dsp:sp modelId="{E29B917F-AC9B-47F6-A1DE-C699BC0C5E7C}">
      <dsp:nvSpPr>
        <dsp:cNvPr id="0" name=""/>
        <dsp:cNvSpPr/>
      </dsp:nvSpPr>
      <dsp:spPr>
        <a:xfrm>
          <a:off x="2422141" y="4958760"/>
          <a:ext cx="2420663" cy="680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2022 год   - 34 субъекта РФ – 72 участника</a:t>
          </a:r>
          <a:endParaRPr lang="ru-RU" sz="1100" kern="1200" dirty="0" smtClean="0"/>
        </a:p>
      </dsp:txBody>
      <dsp:txXfrm>
        <a:off x="2422141" y="4958760"/>
        <a:ext cx="2420663" cy="680273"/>
      </dsp:txXfrm>
    </dsp:sp>
    <dsp:sp modelId="{30DEE753-0886-4F65-ADF0-59D5ED5820FB}">
      <dsp:nvSpPr>
        <dsp:cNvPr id="0" name=""/>
        <dsp:cNvSpPr/>
      </dsp:nvSpPr>
      <dsp:spPr>
        <a:xfrm>
          <a:off x="4842805" y="4958760"/>
          <a:ext cx="2420663" cy="680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2023 год – 56 субъектов РФ – 443 участника</a:t>
          </a:r>
          <a:endParaRPr lang="ru-RU" sz="1100" kern="1200" dirty="0" smtClean="0"/>
        </a:p>
      </dsp:txBody>
      <dsp:txXfrm>
        <a:off x="4842805" y="4958760"/>
        <a:ext cx="2420663" cy="680273"/>
      </dsp:txXfrm>
    </dsp:sp>
    <dsp:sp modelId="{C623958B-AFF8-4A2C-864B-3BBB82E111DE}">
      <dsp:nvSpPr>
        <dsp:cNvPr id="0" name=""/>
        <dsp:cNvSpPr/>
      </dsp:nvSpPr>
      <dsp:spPr>
        <a:xfrm>
          <a:off x="7263469" y="4958760"/>
          <a:ext cx="2420663" cy="680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2024 </a:t>
          </a:r>
          <a:r>
            <a:rPr lang="ru-RU" sz="1100" kern="1200" dirty="0" smtClean="0"/>
            <a:t>год – </a:t>
          </a:r>
          <a:r>
            <a:rPr lang="ru-RU" sz="1100" kern="1200" dirty="0" smtClean="0"/>
            <a:t>67 субъектов </a:t>
          </a:r>
          <a:r>
            <a:rPr lang="ru-RU" sz="1100" kern="1200" dirty="0" smtClean="0"/>
            <a:t>РФ – </a:t>
          </a:r>
          <a:r>
            <a:rPr lang="ru-RU" sz="1100" kern="1200" dirty="0" smtClean="0"/>
            <a:t>474 участника</a:t>
          </a:r>
          <a:endParaRPr lang="ru-RU" sz="1100" kern="1200" dirty="0"/>
        </a:p>
      </dsp:txBody>
      <dsp:txXfrm>
        <a:off x="7263469" y="4958760"/>
        <a:ext cx="2420663" cy="680273"/>
      </dsp:txXfrm>
    </dsp:sp>
    <dsp:sp modelId="{EEF30FFA-304D-4459-A8D7-D22B5F335FDB}">
      <dsp:nvSpPr>
        <dsp:cNvPr id="0" name=""/>
        <dsp:cNvSpPr/>
      </dsp:nvSpPr>
      <dsp:spPr>
        <a:xfrm>
          <a:off x="9684133" y="4958760"/>
          <a:ext cx="2420663" cy="680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2025 </a:t>
          </a:r>
          <a:r>
            <a:rPr lang="ru-RU" sz="1100" kern="1200" dirty="0" smtClean="0"/>
            <a:t>год   - </a:t>
          </a:r>
          <a:r>
            <a:rPr lang="ru-RU" sz="1100" kern="1200" dirty="0" smtClean="0"/>
            <a:t>69 </a:t>
          </a:r>
          <a:r>
            <a:rPr lang="ru-RU" sz="1100" kern="1200" dirty="0" smtClean="0"/>
            <a:t>субъектов РФ – </a:t>
          </a:r>
          <a:r>
            <a:rPr lang="ru-RU" sz="1100" kern="1200" dirty="0" smtClean="0"/>
            <a:t>526 участников</a:t>
          </a:r>
          <a:endParaRPr lang="ru-RU" sz="1100" kern="1200" dirty="0" smtClean="0"/>
        </a:p>
      </dsp:txBody>
      <dsp:txXfrm>
        <a:off x="9684133" y="4958760"/>
        <a:ext cx="2420663" cy="680273"/>
      </dsp:txXfrm>
    </dsp:sp>
    <dsp:sp modelId="{C947E79F-B68E-4C6E-A727-9CE9289BEE7B}">
      <dsp:nvSpPr>
        <dsp:cNvPr id="0" name=""/>
        <dsp:cNvSpPr/>
      </dsp:nvSpPr>
      <dsp:spPr>
        <a:xfrm rot="10800000">
          <a:off x="0" y="1937456"/>
          <a:ext cx="12106274" cy="227448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Проводятся ведомственные мероприятия, в том числе с участием учреждений иной ведомственной принадлежности, в том числе образовательно-реабилитационных учреждений субъектов Российской Федерации</a:t>
          </a:r>
          <a:endParaRPr lang="ru-RU" sz="1600" b="1" kern="1200" dirty="0"/>
        </a:p>
      </dsp:txBody>
      <dsp:txXfrm rot="-10800000">
        <a:off x="0" y="1937456"/>
        <a:ext cx="12106274" cy="798342"/>
      </dsp:txXfrm>
    </dsp:sp>
    <dsp:sp modelId="{8A23254E-7E1B-4B8B-AE6E-544002B03178}">
      <dsp:nvSpPr>
        <dsp:cNvPr id="0" name=""/>
        <dsp:cNvSpPr/>
      </dsp:nvSpPr>
      <dsp:spPr>
        <a:xfrm>
          <a:off x="1567" y="2735799"/>
          <a:ext cx="2232037" cy="680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 Фестиваль </a:t>
          </a:r>
          <a:r>
            <a:rPr lang="ru-RU" sz="1100" kern="1200" dirty="0" err="1" smtClean="0"/>
            <a:t>паралимпийского</a:t>
          </a:r>
          <a:r>
            <a:rPr lang="ru-RU" sz="1100" kern="1200" dirty="0" smtClean="0"/>
            <a:t> спорта для лиц с ограниченными возможностями здоровья</a:t>
          </a:r>
          <a:endParaRPr lang="ru-RU" sz="1100" kern="1200" dirty="0"/>
        </a:p>
      </dsp:txBody>
      <dsp:txXfrm>
        <a:off x="1567" y="2735799"/>
        <a:ext cx="2232037" cy="680069"/>
      </dsp:txXfrm>
    </dsp:sp>
    <dsp:sp modelId="{C0BC0149-65B5-4CEA-9F43-0DCEBD117C95}">
      <dsp:nvSpPr>
        <dsp:cNvPr id="0" name=""/>
        <dsp:cNvSpPr/>
      </dsp:nvSpPr>
      <dsp:spPr>
        <a:xfrm>
          <a:off x="2229964" y="2730453"/>
          <a:ext cx="2514865" cy="680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Всероссийский молодежный образовательный форум «Стремление» </a:t>
          </a:r>
          <a:endParaRPr lang="ru-RU" sz="1100" kern="1200" dirty="0"/>
        </a:p>
      </dsp:txBody>
      <dsp:txXfrm>
        <a:off x="2229964" y="2730453"/>
        <a:ext cx="2514865" cy="680069"/>
      </dsp:txXfrm>
    </dsp:sp>
    <dsp:sp modelId="{044A0D44-7C3F-4CD7-B9BF-C2F5C194B5AF}">
      <dsp:nvSpPr>
        <dsp:cNvPr id="0" name=""/>
        <dsp:cNvSpPr/>
      </dsp:nvSpPr>
      <dsp:spPr>
        <a:xfrm>
          <a:off x="4748471" y="2735799"/>
          <a:ext cx="2676697" cy="680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Международный детско-юношеский фестиваль-конкурс незрячих музыкантов-исполнителей</a:t>
          </a:r>
          <a:endParaRPr lang="ru-RU" sz="1100" b="0" kern="1200" dirty="0" smtClean="0"/>
        </a:p>
      </dsp:txBody>
      <dsp:txXfrm>
        <a:off x="4748471" y="2735799"/>
        <a:ext cx="2676697" cy="680069"/>
      </dsp:txXfrm>
    </dsp:sp>
    <dsp:sp modelId="{739162AA-05B0-469B-9B42-CB745E735A7F}">
      <dsp:nvSpPr>
        <dsp:cNvPr id="0" name=""/>
        <dsp:cNvSpPr/>
      </dsp:nvSpPr>
      <dsp:spPr>
        <a:xfrm>
          <a:off x="7425168" y="2735799"/>
          <a:ext cx="2317401" cy="680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Мероприятия в рамках  профессионально-ориентированного проекта </a:t>
          </a:r>
          <a:r>
            <a:rPr lang="ru-RU" sz="1100" b="0" kern="1200" dirty="0" smtClean="0"/>
            <a:t>«Открытое будущее»</a:t>
          </a:r>
          <a:endParaRPr lang="ru-RU" sz="1100" b="0" kern="1200" dirty="0"/>
        </a:p>
      </dsp:txBody>
      <dsp:txXfrm>
        <a:off x="7425168" y="2735799"/>
        <a:ext cx="2317401" cy="680069"/>
      </dsp:txXfrm>
    </dsp:sp>
    <dsp:sp modelId="{1DF79FDB-3828-4873-8C9E-2B90749890F9}">
      <dsp:nvSpPr>
        <dsp:cNvPr id="0" name=""/>
        <dsp:cNvSpPr/>
      </dsp:nvSpPr>
      <dsp:spPr>
        <a:xfrm>
          <a:off x="9744137" y="2738016"/>
          <a:ext cx="2362137" cy="680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Мероприятия в рамках  духовно-просветительского проекта </a:t>
          </a:r>
          <a:r>
            <a:rPr lang="ru-RU" sz="1100" b="0" kern="1200" dirty="0" smtClean="0"/>
            <a:t>«Русский Ковчег»</a:t>
          </a:r>
          <a:endParaRPr lang="ru-RU" sz="1100" b="0" kern="1200" dirty="0"/>
        </a:p>
      </dsp:txBody>
      <dsp:txXfrm>
        <a:off x="9744137" y="2738016"/>
        <a:ext cx="2362137" cy="680069"/>
      </dsp:txXfrm>
    </dsp:sp>
    <dsp:sp modelId="{FC202E54-D689-4A3E-A253-4AD6400954EA}">
      <dsp:nvSpPr>
        <dsp:cNvPr id="0" name=""/>
        <dsp:cNvSpPr/>
      </dsp:nvSpPr>
      <dsp:spPr>
        <a:xfrm rot="10800000">
          <a:off x="0" y="85193"/>
          <a:ext cx="12106274" cy="19565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n-lt"/>
              <a:ea typeface="Arial"/>
              <a:cs typeface="Arial"/>
              <a:sym typeface="Arial"/>
            </a:rPr>
            <a:t>Приказ Минтруда России от 15.05.2018 № 307 «Об учебно-методическом объединении федеральных казенных профессиональных образовательных учреждений, подведомственных Министерству труда и социальной защиты Российской Федерации» </a:t>
          </a:r>
          <a:endParaRPr lang="ru-RU" sz="1600" b="1" kern="1200" dirty="0">
            <a:solidFill>
              <a:schemeClr val="bg1"/>
            </a:solidFill>
            <a:latin typeface="+mn-lt"/>
          </a:endParaRPr>
        </a:p>
      </dsp:txBody>
      <dsp:txXfrm rot="-10800000">
        <a:off x="0" y="85193"/>
        <a:ext cx="12106274" cy="686742"/>
      </dsp:txXfrm>
    </dsp:sp>
    <dsp:sp modelId="{7CDED70E-F422-4C7B-93F9-545524E467BA}">
      <dsp:nvSpPr>
        <dsp:cNvPr id="0" name=""/>
        <dsp:cNvSpPr/>
      </dsp:nvSpPr>
      <dsp:spPr>
        <a:xfrm>
          <a:off x="2954" y="696847"/>
          <a:ext cx="12103319" cy="6800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Ежегодный  план работы Учебно-методического объединения федеральных казенных профессиональных специализированных образовательных учреждений, подведомственных Министерству труда и социальной защиты Российской Федерации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954" y="696847"/>
        <a:ext cx="12103319" cy="68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8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5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5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30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2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5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3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33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562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2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50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5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39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06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6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44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99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4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98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85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86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08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2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81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6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1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8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93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62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09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09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01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7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48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356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271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101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85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5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45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56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07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91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90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25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9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8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9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6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E503-CA35-4D2C-BADC-1C6ADBC6A7EE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81C5-AA02-458E-BA32-F81FD4BD6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5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E503-CA35-4D2C-BADC-1C6ADBC6A7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E81C5-AA02-458E-BA32-F81FD4BD69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6"/>
          <p:cNvSpPr/>
          <p:nvPr/>
        </p:nvSpPr>
        <p:spPr>
          <a:xfrm>
            <a:off x="1110001" y="3783232"/>
            <a:ext cx="2803401" cy="251147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25" dirty="0"/>
          </a:p>
        </p:txBody>
      </p:sp>
      <p:sp>
        <p:nvSpPr>
          <p:cNvPr id="6" name="椭圆 7"/>
          <p:cNvSpPr/>
          <p:nvPr/>
        </p:nvSpPr>
        <p:spPr>
          <a:xfrm>
            <a:off x="3966716" y="1723402"/>
            <a:ext cx="450683" cy="4508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1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7" name="直接连接符 8"/>
          <p:cNvCxnSpPr/>
          <p:nvPr/>
        </p:nvCxnSpPr>
        <p:spPr>
          <a:xfrm>
            <a:off x="4453372" y="1945086"/>
            <a:ext cx="78709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2"/>
          <p:cNvSpPr txBox="1"/>
          <p:nvPr/>
        </p:nvSpPr>
        <p:spPr>
          <a:xfrm>
            <a:off x="1517561" y="3984733"/>
            <a:ext cx="2045110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endParaRPr lang="ru-RU" altLang="zh-CN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zh-CN" sz="1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1200" b="1" dirty="0" smtClean="0">
                <a:solidFill>
                  <a:schemeClr val="bg1"/>
                </a:solidFill>
              </a:rPr>
              <a:t>Об </a:t>
            </a:r>
            <a:r>
              <a:rPr lang="ru-RU" sz="1200" b="1" dirty="0">
                <a:solidFill>
                  <a:schemeClr val="bg1"/>
                </a:solidFill>
              </a:rPr>
              <a:t>утверждении федеральных государственных бюджетных учреждений и федеральных казенных учреждений, находящихся в ведении Минтруда </a:t>
            </a:r>
            <a:r>
              <a:rPr lang="ru-RU" sz="1200" b="1" dirty="0" smtClean="0">
                <a:solidFill>
                  <a:schemeClr val="bg1"/>
                </a:solidFill>
              </a:rPr>
              <a:t>России</a:t>
            </a:r>
            <a:r>
              <a:rPr lang="ru-RU" altLang="zh-CN" sz="12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en-US" altLang="zh-CN" sz="12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椭圆 10"/>
          <p:cNvSpPr/>
          <p:nvPr/>
        </p:nvSpPr>
        <p:spPr>
          <a:xfrm>
            <a:off x="1005226" y="1387933"/>
            <a:ext cx="2792492" cy="2596800"/>
          </a:xfrm>
          <a:prstGeom prst="ellipse">
            <a:avLst/>
          </a:prstGeom>
          <a:solidFill>
            <a:srgbClr val="17A4A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/>
              <a:t>Распоряжение </a:t>
            </a:r>
            <a:r>
              <a:rPr lang="ru-RU" altLang="zh-CN" b="1" dirty="0"/>
              <a:t>Правительства Российской Федерации от </a:t>
            </a:r>
            <a:r>
              <a:rPr lang="ru-RU" altLang="zh-CN" b="1" dirty="0" smtClean="0"/>
              <a:t>08.09.2023 </a:t>
            </a:r>
            <a:r>
              <a:rPr lang="ru-RU" altLang="zh-CN" b="1" dirty="0"/>
              <a:t>г. </a:t>
            </a:r>
            <a:endParaRPr lang="ru-RU" altLang="zh-CN" b="1" dirty="0" smtClean="0"/>
          </a:p>
          <a:p>
            <a:pPr algn="ctr"/>
            <a:r>
              <a:rPr lang="ru-RU" altLang="zh-CN" b="1" dirty="0" smtClean="0"/>
              <a:t>№ </a:t>
            </a:r>
            <a:r>
              <a:rPr lang="ru-RU" altLang="zh-CN" b="1" dirty="0"/>
              <a:t>2417-р </a:t>
            </a:r>
            <a:endParaRPr lang="zh-CN" altLang="en-US" b="1" dirty="0"/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5335495" y="5318797"/>
            <a:ext cx="6579264" cy="10997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zh-CN" sz="1800" dirty="0">
                <a:solidFill>
                  <a:srgbClr val="17A4AF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Отличительным преимуществом </a:t>
            </a:r>
            <a:r>
              <a:rPr lang="ru-RU" altLang="zh-CN" sz="1800" dirty="0" smtClean="0">
                <a:solidFill>
                  <a:srgbClr val="17A4AF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специализированных образовательных </a:t>
            </a:r>
            <a:r>
              <a:rPr lang="ru-RU" altLang="zh-CN" sz="1800" dirty="0">
                <a:solidFill>
                  <a:srgbClr val="17A4AF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учреждений является интегрированная в образовательный процесс профессиональная реабилитация в комплексе с мероприятиями по медицинской и социальной реабилитации.</a:t>
            </a:r>
          </a:p>
        </p:txBody>
      </p:sp>
      <p:sp>
        <p:nvSpPr>
          <p:cNvPr id="12" name="椭圆 13"/>
          <p:cNvSpPr/>
          <p:nvPr/>
        </p:nvSpPr>
        <p:spPr>
          <a:xfrm>
            <a:off x="3966715" y="3643750"/>
            <a:ext cx="450683" cy="450810"/>
          </a:xfrm>
          <a:prstGeom prst="ellipse">
            <a:avLst/>
          </a:prstGeom>
          <a:solidFill>
            <a:srgbClr val="17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2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13" name="直接连接符 14"/>
          <p:cNvCxnSpPr/>
          <p:nvPr/>
        </p:nvCxnSpPr>
        <p:spPr>
          <a:xfrm>
            <a:off x="4452597" y="3869155"/>
            <a:ext cx="78709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11"/>
          <p:cNvSpPr txBox="1">
            <a:spLocks/>
          </p:cNvSpPr>
          <p:nvPr/>
        </p:nvSpPr>
        <p:spPr>
          <a:xfrm>
            <a:off x="5263165" y="1260264"/>
            <a:ext cx="6604370" cy="6595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zh-CN" sz="1800" dirty="0" smtClean="0">
                <a:solidFill>
                  <a:srgbClr val="17A4AF"/>
                </a:solidFill>
                <a:latin typeface="+mn-lt"/>
                <a:ea typeface="微软雅黑" pitchFamily="34" charset="-122"/>
                <a:cs typeface="Times New Roman" panose="02020603050405020304" pitchFamily="18" charset="0"/>
              </a:rPr>
              <a:t>В ведении Минтруда России находятся 11 специализированных образовательных учреждений</a:t>
            </a:r>
            <a:r>
              <a:rPr lang="ru-RU" altLang="zh-CN" sz="1800" dirty="0">
                <a:solidFill>
                  <a:srgbClr val="17A4AF"/>
                </a:solidFill>
                <a:latin typeface="+mn-lt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ru-RU" altLang="zh-CN" sz="1800" dirty="0" smtClean="0">
                <a:solidFill>
                  <a:srgbClr val="17A4AF"/>
                </a:solidFill>
                <a:latin typeface="+mn-lt"/>
                <a:ea typeface="微软雅黑" pitchFamily="34" charset="-122"/>
                <a:cs typeface="Times New Roman" panose="02020603050405020304" pitchFamily="18" charset="0"/>
              </a:rPr>
              <a:t>расположенных </a:t>
            </a:r>
            <a:r>
              <a:rPr lang="ru-RU" altLang="zh-CN" sz="1800" dirty="0">
                <a:solidFill>
                  <a:srgbClr val="17A4AF"/>
                </a:solidFill>
                <a:latin typeface="+mn-lt"/>
                <a:ea typeface="微软雅黑" pitchFamily="34" charset="-122"/>
                <a:cs typeface="Times New Roman" panose="02020603050405020304" pitchFamily="18" charset="0"/>
              </a:rPr>
              <a:t>в 10 субъектах Российской Федерации (Ростовская область, Волгоградская область, Курская область, Рязанская область, Ивановская область, г. Санкт – Петербург, Ленинградская область, Пермский край, Кемеровская область, Оренбургская область) </a:t>
            </a:r>
          </a:p>
          <a:p>
            <a:pPr algn="l"/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椭圆 16"/>
          <p:cNvSpPr/>
          <p:nvPr/>
        </p:nvSpPr>
        <p:spPr>
          <a:xfrm>
            <a:off x="3967491" y="5419714"/>
            <a:ext cx="449908" cy="4489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ea typeface="微软雅黑" pitchFamily="34" charset="-122"/>
              </a:rPr>
              <a:t>3</a:t>
            </a:r>
            <a:endParaRPr lang="zh-CN" altLang="en-US" dirty="0">
              <a:ea typeface="微软雅黑" pitchFamily="34" charset="-122"/>
            </a:endParaRPr>
          </a:p>
        </p:txBody>
      </p:sp>
      <p:cxnSp>
        <p:nvCxnSpPr>
          <p:cNvPr id="16" name="直接连接符 17"/>
          <p:cNvCxnSpPr/>
          <p:nvPr/>
        </p:nvCxnSpPr>
        <p:spPr>
          <a:xfrm>
            <a:off x="4453372" y="5644192"/>
            <a:ext cx="787094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1"/>
          <p:cNvSpPr txBox="1">
            <a:spLocks/>
          </p:cNvSpPr>
          <p:nvPr/>
        </p:nvSpPr>
        <p:spPr>
          <a:xfrm>
            <a:off x="5285184" y="3047711"/>
            <a:ext cx="6651594" cy="6226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Целью развития системы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специализированных образовательных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учреждений является обеспечение доступного профессионального образования для лиц с особыми образовательными потребностями  (дети-инвалиды, инвалиды детства, инвалиды I, II, III групп, лица с ограниченными возможностями здоровья) на основе комплексного образовательно-реабилитационного подхода для успешной трудовой интеграции выпускника.</a:t>
            </a: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6583354" y="3471904"/>
            <a:ext cx="3367447" cy="6226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5614218" y="4195192"/>
            <a:ext cx="6135329" cy="4508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zh-CN" altLang="en-US" sz="13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标题 11"/>
          <p:cNvSpPr txBox="1">
            <a:spLocks/>
          </p:cNvSpPr>
          <p:nvPr/>
        </p:nvSpPr>
        <p:spPr>
          <a:xfrm>
            <a:off x="5732206" y="4603759"/>
            <a:ext cx="6135329" cy="8704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zh-CN" altLang="en-US" sz="13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987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</a:rPr>
              <a:t>Общая характеристика федеральных казенных профессиональных образовательных учреждений, находящихся в ведении Министерства труда и социальной защиты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2707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2"/>
          <p:cNvSpPr txBox="1"/>
          <p:nvPr/>
        </p:nvSpPr>
        <p:spPr>
          <a:xfrm>
            <a:off x="1517561" y="3984733"/>
            <a:ext cx="204511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endParaRPr lang="ru-RU" altLang="zh-CN" sz="1800" b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zh-CN" sz="18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altLang="zh-CN" sz="1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Об отнесении к ведению Минтруда России федеральных государственных учреждений»</a:t>
            </a:r>
            <a:endParaRPr lang="en-US" altLang="zh-CN" sz="1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6583354" y="3471904"/>
            <a:ext cx="3367447" cy="6226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CN" altLang="en-US" sz="1350" dirty="0">
              <a:solidFill>
                <a:schemeClr val="bg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5614218" y="4195192"/>
            <a:ext cx="6135329" cy="4508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zh-CN" altLang="en-US" sz="13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标题 11"/>
          <p:cNvSpPr txBox="1">
            <a:spLocks/>
          </p:cNvSpPr>
          <p:nvPr/>
        </p:nvSpPr>
        <p:spPr>
          <a:xfrm>
            <a:off x="5732206" y="4603759"/>
            <a:ext cx="6135329" cy="8704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zh-CN" altLang="en-US" sz="135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987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</a:rPr>
              <a:t>Деятельность учебно-методического объединения образовательных учреждений Минтруда России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17209320"/>
              </p:ext>
            </p:extLst>
          </p:nvPr>
        </p:nvGraphicFramePr>
        <p:xfrm>
          <a:off x="85725" y="1246714"/>
          <a:ext cx="12106275" cy="567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26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315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Реализуемые основные профессиональные образовательные программы среднего профессионального образования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7721878"/>
              </p:ext>
            </p:extLst>
          </p:nvPr>
        </p:nvGraphicFramePr>
        <p:xfrm>
          <a:off x="228600" y="1352551"/>
          <a:ext cx="11782425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1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3;p1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2191" t="4568" r="2096" b="4613"/>
          <a:stretch/>
        </p:blipFill>
        <p:spPr>
          <a:xfrm>
            <a:off x="1624835" y="1606341"/>
            <a:ext cx="8336357" cy="463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54837" y="3399486"/>
            <a:ext cx="194150" cy="28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46" y="3543996"/>
            <a:ext cx="195262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67" y="5404341"/>
            <a:ext cx="172442" cy="2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30" y="4455494"/>
            <a:ext cx="1714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02" y="5405459"/>
            <a:ext cx="1762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42" y="5025510"/>
            <a:ext cx="1762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78" y="5035386"/>
            <a:ext cx="1762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00" y="4455494"/>
            <a:ext cx="1762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92" y="4166529"/>
            <a:ext cx="17621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27" y="4260944"/>
            <a:ext cx="1714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23" y="4221658"/>
            <a:ext cx="1714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3157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</a:rPr>
              <a:t>Контингент обучающихся  - </a:t>
            </a: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лица из числа инвалидов и лиц с ограниченными возможностями здоровья – представители 75 </a:t>
            </a:r>
            <a:r>
              <a:rPr lang="ru-RU" sz="3000" b="1" dirty="0">
                <a:solidFill>
                  <a:schemeClr val="bg1"/>
                </a:solidFill>
                <a:latin typeface="+mn-lt"/>
              </a:rPr>
              <a:t>субъектов Российской Федерации и 4 иностранных государств</a:t>
            </a:r>
          </a:p>
        </p:txBody>
      </p:sp>
      <p:sp>
        <p:nvSpPr>
          <p:cNvPr id="18" name="Google Shape;114;p15"/>
          <p:cNvSpPr txBox="1"/>
          <p:nvPr/>
        </p:nvSpPr>
        <p:spPr>
          <a:xfrm>
            <a:off x="2519723" y="2556100"/>
            <a:ext cx="1098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СЗФО 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9 из 11 субъектов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15;p15"/>
          <p:cNvSpPr txBox="1"/>
          <p:nvPr/>
        </p:nvSpPr>
        <p:spPr>
          <a:xfrm>
            <a:off x="951950" y="4137245"/>
            <a:ext cx="1162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800" b="1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ЦФО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800" b="1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17 из 18 субъектов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16;p15"/>
          <p:cNvSpPr txBox="1"/>
          <p:nvPr/>
        </p:nvSpPr>
        <p:spPr>
          <a:xfrm>
            <a:off x="588175" y="4851336"/>
            <a:ext cx="1098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ЮФО 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7 из 8 субъектов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17;p15"/>
          <p:cNvSpPr txBox="1"/>
          <p:nvPr/>
        </p:nvSpPr>
        <p:spPr>
          <a:xfrm>
            <a:off x="1016150" y="5900325"/>
            <a:ext cx="1098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СКФО 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5 из 7 субъектов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1;p15"/>
          <p:cNvSpPr txBox="1"/>
          <p:nvPr/>
        </p:nvSpPr>
        <p:spPr>
          <a:xfrm>
            <a:off x="2691173" y="5661046"/>
            <a:ext cx="1162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ПФО 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14 из 14 субъектов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118;p15"/>
          <p:cNvSpPr txBox="1"/>
          <p:nvPr/>
        </p:nvSpPr>
        <p:spPr>
          <a:xfrm>
            <a:off x="3853373" y="5533252"/>
            <a:ext cx="1098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УФО 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800" b="1" dirty="0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6 из 6 субъектов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119;p15"/>
          <p:cNvSpPr txBox="1"/>
          <p:nvPr/>
        </p:nvSpPr>
        <p:spPr>
          <a:xfrm>
            <a:off x="5484325" y="6260662"/>
            <a:ext cx="1098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800" b="1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СФО 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800" b="1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9 из 10 субъектов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120;p15"/>
          <p:cNvSpPr txBox="1"/>
          <p:nvPr/>
        </p:nvSpPr>
        <p:spPr>
          <a:xfrm>
            <a:off x="9341725" y="5730150"/>
            <a:ext cx="10980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" sz="800" b="1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ДФО 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" sz="800" b="1">
                <a:solidFill>
                  <a:prstClr val="black"/>
                </a:solidFill>
                <a:latin typeface="Roboto"/>
                <a:ea typeface="Roboto"/>
                <a:cs typeface="Roboto"/>
                <a:sym typeface="Roboto"/>
              </a:rPr>
              <a:t>8 из 11 субъектов</a:t>
            </a:r>
            <a:endParaRPr sz="800" b="1" dirty="0">
              <a:solidFill>
                <a:prstClr val="black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904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754820" y="1176893"/>
            <a:ext cx="4378781" cy="4365144"/>
          </a:xfrm>
          <a:prstGeom prst="ellipse">
            <a:avLst/>
          </a:prstGeom>
          <a:noFill/>
          <a:ln w="9">
            <a:solidFill>
              <a:srgbClr val="40937D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012" b="1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4174774" y="1468699"/>
            <a:ext cx="740577" cy="703686"/>
          </a:xfrm>
          <a:prstGeom prst="ellipse">
            <a:avLst/>
          </a:prstGeom>
          <a:solidFill>
            <a:srgbClr val="17A4AF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34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34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655308" y="2598434"/>
            <a:ext cx="740577" cy="7153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34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34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579012" y="3863070"/>
            <a:ext cx="740577" cy="684599"/>
          </a:xfrm>
          <a:prstGeom prst="ellipse">
            <a:avLst/>
          </a:prstGeom>
          <a:solidFill>
            <a:srgbClr val="17A4AF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34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349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19"/>
          <p:cNvSpPr>
            <a:spLocks noChangeArrowheads="1"/>
          </p:cNvSpPr>
          <p:nvPr/>
        </p:nvSpPr>
        <p:spPr bwMode="auto">
          <a:xfrm>
            <a:off x="5319589" y="1468699"/>
            <a:ext cx="67104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Ежегодный прием обучающихся за счет бюджетных ассигнований федерального бюджета составляет около 600 человек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229501" y="1941506"/>
            <a:ext cx="3136724" cy="36007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012" b="1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92536" y="4344148"/>
            <a:ext cx="2043463" cy="18930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ru-RU" altLang="zh-CN" sz="1200" b="1" dirty="0" smtClean="0">
                <a:solidFill>
                  <a:schemeClr val="bg1"/>
                </a:solidFill>
                <a:latin typeface="+mn-lt"/>
              </a:rPr>
              <a:t>Среднегодовая  численность обучающихся из числа инвалидов и лиц с ОВЗ составляет около 2000 человек</a:t>
            </a:r>
            <a:endParaRPr lang="zh-CN" altLang="zh-CN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FA9C670A-71CA-47ED-883F-69EEAD0C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24912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</a:rPr>
              <a:t>Характеристика контингента </a:t>
            </a: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обучающихся специализированных образовательных учреждений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" name="Рисунок 19" descr="4">
            <a:extLst>
              <a:ext uri="{FF2B5EF4-FFF2-40B4-BE49-F238E27FC236}">
                <a16:creationId xmlns="" xmlns:a16="http://schemas.microsoft.com/office/drawing/2014/main" id="{D474AC31-F4E1-4D70-B6F8-5C2A1BF1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78" y="4799204"/>
            <a:ext cx="743776" cy="6828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CA7B489-BCAC-4CDC-98E7-EDE7CF2FCF03}"/>
              </a:ext>
            </a:extLst>
          </p:cNvPr>
          <p:cNvSpPr txBox="1"/>
          <p:nvPr/>
        </p:nvSpPr>
        <p:spPr>
          <a:xfrm>
            <a:off x="4088197" y="4990569"/>
            <a:ext cx="4201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367CD69-9F3F-409D-9095-6DB213E3AE78}"/>
              </a:ext>
            </a:extLst>
          </p:cNvPr>
          <p:cNvSpPr txBox="1"/>
          <p:nvPr/>
        </p:nvSpPr>
        <p:spPr>
          <a:xfrm>
            <a:off x="5395885" y="3853215"/>
            <a:ext cx="6558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Среднегодовая численность детей-сирот и детей, оставшихся без попечения родителей составляет 130 человек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01" y="2223248"/>
            <a:ext cx="317658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1610" y="2771430"/>
            <a:ext cx="610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7A4AF"/>
                </a:solidFill>
              </a:rPr>
              <a:t>Ежегодный выпуск студентов составляет около 400 человек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58249" y="4878671"/>
            <a:ext cx="6695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7A4AF"/>
                </a:solidFill>
              </a:rPr>
              <a:t>В специализированных образовательных учреждениях обучаются </a:t>
            </a:r>
            <a:r>
              <a:rPr lang="ru-RU" dirty="0" smtClean="0">
                <a:solidFill>
                  <a:srgbClr val="17A4AF"/>
                </a:solidFill>
              </a:rPr>
              <a:t>инвалиды 21 нозологической группы</a:t>
            </a:r>
            <a:endParaRPr lang="ru-RU" dirty="0">
              <a:solidFill>
                <a:srgbClr val="17A4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315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Контингент обучающихся по основным  нозологическим группам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7869474"/>
              </p:ext>
            </p:extLst>
          </p:nvPr>
        </p:nvGraphicFramePr>
        <p:xfrm>
          <a:off x="352425" y="1562100"/>
          <a:ext cx="769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72474" y="4456869"/>
            <a:ext cx="35147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1400" dirty="0" smtClean="0"/>
              <a:t> В двух </a:t>
            </a:r>
            <a:r>
              <a:rPr lang="ru-RU" sz="1400" dirty="0"/>
              <a:t>специализированных образовательных учреждениях (Межрегиональный центр реабилитации лиц с проблемами слуха (колледж), Курский музыкальный колледж-интернат слепых) обучаются студенты – инвалиды с заболеваниями органов слуха, зрения (глухие, слабослышащие, слепые, слабовидящие). </a:t>
            </a:r>
          </a:p>
        </p:txBody>
      </p:sp>
      <p:pic>
        <p:nvPicPr>
          <p:cNvPr id="19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1350" y="1797250"/>
            <a:ext cx="3178050" cy="211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3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315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Структура педагогических работников  образовательных учреждений Минтруда </a:t>
            </a:r>
            <a:r>
              <a:rPr lang="ru-RU" sz="3000" b="1" dirty="0">
                <a:solidFill>
                  <a:schemeClr val="bg1"/>
                </a:solidFill>
                <a:latin typeface="+mn-lt"/>
              </a:rPr>
              <a:t>Р</a:t>
            </a:r>
            <a:r>
              <a:rPr lang="ru-RU" sz="3000" b="1" dirty="0" smtClean="0">
                <a:solidFill>
                  <a:schemeClr val="bg1"/>
                </a:solidFill>
                <a:latin typeface="+mn-lt"/>
              </a:rPr>
              <a:t>оссии (в %)</a:t>
            </a:r>
            <a:endParaRPr lang="ru-RU" sz="3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29272437"/>
              </p:ext>
            </p:extLst>
          </p:nvPr>
        </p:nvGraphicFramePr>
        <p:xfrm>
          <a:off x="428625" y="1371600"/>
          <a:ext cx="11229975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1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315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</a:rPr>
              <a:t>Комплексное реабилитационное сопровождение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43357506"/>
              </p:ext>
            </p:extLst>
          </p:nvPr>
        </p:nvGraphicFramePr>
        <p:xfrm>
          <a:off x="266700" y="1457325"/>
          <a:ext cx="11849100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9681325"/>
              </p:ext>
            </p:extLst>
          </p:nvPr>
        </p:nvGraphicFramePr>
        <p:xfrm>
          <a:off x="285750" y="1439333"/>
          <a:ext cx="118967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92" y="1647826"/>
            <a:ext cx="2762191" cy="110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 b="18314"/>
          <a:stretch/>
        </p:blipFill>
        <p:spPr bwMode="auto">
          <a:xfrm>
            <a:off x="4546466" y="3438525"/>
            <a:ext cx="2634917" cy="116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92" y="5362575"/>
            <a:ext cx="298244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24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315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</a:rPr>
              <a:t>Комплексное реабилитационное сопровождение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55375"/>
              </p:ext>
            </p:extLst>
          </p:nvPr>
        </p:nvGraphicFramePr>
        <p:xfrm>
          <a:off x="1520456" y="2250753"/>
          <a:ext cx="9133367" cy="405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26"/>
                <a:gridCol w="5399785"/>
                <a:gridCol w="3044456"/>
              </a:tblGrid>
              <a:tr h="625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Должности педагогических и иных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(штатных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единиц)</a:t>
                      </a:r>
                      <a:endParaRPr lang="ru-RU" dirty="0"/>
                    </a:p>
                  </a:txBody>
                  <a:tcPr/>
                </a:tc>
              </a:tr>
              <a:tr h="625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Социальные 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</a:tr>
              <a:tr h="625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Педагоги-психологи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625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Переводчики русского жестового языка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</a:tr>
              <a:tr h="625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Медицинские работники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</a:tr>
              <a:tr h="625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специалисты (</a:t>
                      </a:r>
                      <a:r>
                        <a:rPr lang="ru-RU" dirty="0" err="1" smtClean="0"/>
                        <a:t>тьюторы</a:t>
                      </a:r>
                      <a:r>
                        <a:rPr lang="ru-RU" dirty="0" smtClean="0"/>
                        <a:t>, логопеды, ассистенты по оказанию необходимой технической помощи и др.)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3135" y="1533896"/>
            <a:ext cx="1036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</a:rPr>
              <a:t>Работники, осуществляющие реабилитационное сопровождение образовательного процесса</a:t>
            </a:r>
            <a:endParaRPr lang="ru-RU" sz="2000" b="1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66393C5-A916-4D97-A608-FD89A0AD8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3157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+mn-lt"/>
              </a:rPr>
              <a:t>Доступная среда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4" y="1224152"/>
            <a:ext cx="3684587" cy="245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4" y="4103627"/>
            <a:ext cx="3637737" cy="241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06" y="2562889"/>
            <a:ext cx="3515339" cy="263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82" y="1295216"/>
            <a:ext cx="3636093" cy="272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82" y="4264059"/>
            <a:ext cx="3836118" cy="255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2350</TotalTime>
  <Words>711</Words>
  <Application>Microsoft Office PowerPoint</Application>
  <PresentationFormat>Произвольный</PresentationFormat>
  <Paragraphs>105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Office Theme</vt:lpstr>
      <vt:lpstr>2_Office Theme</vt:lpstr>
      <vt:lpstr>3_Office Theme</vt:lpstr>
      <vt:lpstr>4_Office Theme</vt:lpstr>
      <vt:lpstr>5_Office Theme</vt:lpstr>
      <vt:lpstr>Общая характеристика федеральных казенных профессиональных образовательных учреждений, находящихся в ведении Министерства труда и социальной защиты Российской Федерации</vt:lpstr>
      <vt:lpstr>Реализуемые основные профессиональные образовательные программы среднего профессионального образования</vt:lpstr>
      <vt:lpstr>Контингент обучающихся  - лица из числа инвалидов и лиц с ограниченными возможностями здоровья – представители 75 субъектов Российской Федерации и 4 иностранных государств</vt:lpstr>
      <vt:lpstr>Характеристика контингента обучающихся специализированных образовательных учреждений</vt:lpstr>
      <vt:lpstr>Контингент обучающихся по основным  нозологическим группам</vt:lpstr>
      <vt:lpstr>Структура педагогических работников  образовательных учреждений Минтруда России (в %)</vt:lpstr>
      <vt:lpstr>Комплексное реабилитационное сопровождение</vt:lpstr>
      <vt:lpstr>Комплексное реабилитационное сопровождение</vt:lpstr>
      <vt:lpstr>Доступная среда</vt:lpstr>
      <vt:lpstr>Деятельность учебно-методического объединения образовательных учреждений Минтруда России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И ПЕРСПЕКТИВЫ РАЗВИТИЯ ФЕДЕРАЛЬНОГО КАЗЕННОГО ПРОФЕССИОНАЛЬНОГО ОБРАЗОВАТЕЛЬНОГО УЧРЕЖДЕНИЯ «ОРЕНБУРГСКИЙ ГОСУДАРСТВЕННЫЙ ЭКОНОМИЧЕСКИЙ КОЛЛЕДЖ-ИНТЕРНАТ» МИНИСТЕРСТВА ТРУДА И СОЦИАЛЬНОЙ ЗАЩИТЫ РОССИЙСКОЙ ФЕДЕРАЦИИ</dc:title>
  <dc:creator>-</dc:creator>
  <cp:lastModifiedBy>1</cp:lastModifiedBy>
  <cp:revision>116</cp:revision>
  <dcterms:created xsi:type="dcterms:W3CDTF">2022-02-16T08:31:28Z</dcterms:created>
  <dcterms:modified xsi:type="dcterms:W3CDTF">2026-03-02T09:27:50Z</dcterms:modified>
</cp:coreProperties>
</file>