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466" r:id="rId3"/>
    <p:sldId id="467" r:id="rId4"/>
    <p:sldId id="462" r:id="rId5"/>
    <p:sldId id="312" r:id="rId6"/>
    <p:sldId id="464" r:id="rId7"/>
    <p:sldId id="465" r:id="rId8"/>
    <p:sldId id="273" r:id="rId9"/>
    <p:sldId id="469" r:id="rId10"/>
    <p:sldId id="468" r:id="rId11"/>
    <p:sldId id="270" r:id="rId1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B7C"/>
    <a:srgbClr val="055D79"/>
    <a:srgbClr val="088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F976F-656E-4AA0-BDF0-C407E2F4B541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B448C-7E0C-4C6D-8322-57F4645341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990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B448C-7E0C-4C6D-8322-57F46453412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87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825164-C3AB-4763-918B-A240F608F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3700037-EC4F-456C-8C7F-8615DE168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8103014-B50C-45DE-8397-B07C74E22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FDF-D80E-43E7-8E58-B08893535775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C402ABD-0632-4B25-802E-78065AF5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FED36B8-1ADE-433F-85C1-9A1F17883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918-99FE-42CC-91ED-1915CC046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55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C384CF-F86C-4B50-81A8-23D89B205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DE6064D-D00A-4034-A112-CC5116600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428CE4A-4F7D-464B-B469-07229B419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FDF-D80E-43E7-8E58-B08893535775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E7889BF-910D-4B64-9F56-FFB37DE1C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4990A87-1117-43D7-B105-F792EFE57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918-99FE-42CC-91ED-1915CC046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04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1079B576-8353-4157-BC05-391389B805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AD831E6-2641-4DE7-B787-97EA93914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40281EC-3E57-48DD-A1C8-B60F91AFD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FDF-D80E-43E7-8E58-B08893535775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2EDCC61-6DD8-4051-BD3B-3A4527CED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D495091-91AA-4FA9-89AC-D61DB6BA3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918-99FE-42CC-91ED-1915CC046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38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5CB669-C600-47CE-92C7-5A8BF8148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836F6DF-8602-486B-805E-501C01E5F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FFA1C9E-7369-4561-8054-B2F9CB0AA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FDF-D80E-43E7-8E58-B08893535775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23C1A9E-A1D0-4DE0-A408-A0BD27FD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8A8DEE3-9328-4B27-8861-D4F33F88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918-99FE-42CC-91ED-1915CC046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0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FE3C1D-051F-4AEC-87E4-DCD6B2952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3954339-A579-46F8-A6DF-B5E378BDF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403819A-72C7-4840-A4FC-1CCD4E46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FDF-D80E-43E7-8E58-B08893535775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7EC37C9-B28F-4741-B003-266895833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9FD5FCD-3AD6-4E7B-9A49-7A60D3AA0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918-99FE-42CC-91ED-1915CC046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00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CF4439-70B6-4495-A124-89AD64181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073A281-CECA-449F-9729-8B6E5E7D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8E556F0-F7EF-4E92-9060-9FB554AD8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9A08F91-9526-45D1-A637-2551C28D8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FDF-D80E-43E7-8E58-B08893535775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5C5E1AF-2AA8-44A3-B6FD-F6F50BEC3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163CDFB-3918-4E55-A92F-74305285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918-99FE-42CC-91ED-1915CC046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2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AF66B4-ECED-4BFB-9668-6DA615DCF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660FF93-A30C-4712-8755-351E4FB0B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E49BE77-4C22-4582-9323-908C5668B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4FF8EB08-3613-411B-9554-BA9AB8A657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FAD92C93-AB2B-4237-B410-2F40FD8AE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CAD22217-B7AC-4140-80B5-5FB371E3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FDF-D80E-43E7-8E58-B08893535775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572F80B6-8882-4F25-8292-B914D3FA1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858F4F82-17EF-4572-8AEF-75B5F8E52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918-99FE-42CC-91ED-1915CC046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9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BA251B-1125-467B-8228-2ED9E53E4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4330DFB-2FB7-44A7-9F82-7086725FF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FDF-D80E-43E7-8E58-B08893535775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4823DB9-E8CD-4CDE-9BFD-353DC7515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5FF1C2D-FA71-4E35-8E01-267E75D85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918-99FE-42CC-91ED-1915CC046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49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9389490-C386-46E3-A439-6362B10C3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FDF-D80E-43E7-8E58-B08893535775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5DEE309-0735-4809-BB67-F45B4C727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3731CCD-6922-4DB5-8431-EC41D5F5F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918-99FE-42CC-91ED-1915CC046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41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83F4140-3F6D-4B03-9137-E2B0A75B0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19F1019-7D96-465D-8781-792B9DA4F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9BFBEA5-02C4-4F97-8669-AA08115E9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B5B826B-54AF-4FA1-8807-7D0B1E7FC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FDF-D80E-43E7-8E58-B08893535775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A85FB4E-7E8B-4139-B552-46B06B3C5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C2A4630-B375-4264-9DD6-7B46ED2EE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918-99FE-42CC-91ED-1915CC046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76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589A37-1B30-4BD5-95F9-B7DBF8874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863874A9-EFA4-4818-9E6A-D39ED6A68E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0FB19A6-2F9B-4BA7-ADA6-5C542480E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CB424DD-3D6D-463C-AF39-A069F04BB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FDF-D80E-43E7-8E58-B08893535775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3B7D0BE-7131-47B2-BDBF-205A97D0D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3EC9BB2-1CCF-454D-89E9-E88377D30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918-99FE-42CC-91ED-1915CC046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47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48FC01-08F5-44AD-9FBC-18B3EDE82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ED4D6E8-9C8E-442E-B892-EAB6B9FA1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A69FFC6-EF72-4FA2-A2F4-B948E2D4A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3EFDF-D80E-43E7-8E58-B08893535775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0EA207A-BCBD-4BE3-9278-AE174A87C4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C211007-3D69-4010-A166-5F3781A012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09918-99FE-42CC-91ED-1915CC046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33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981A2C6-D2E3-44BA-900D-D9FBE4040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2443" y="2341196"/>
            <a:ext cx="9770102" cy="1883386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Нормативно-правовое и организационное обеспечение среднего общего образования в пределах освоения ОП СПО на базе основного общего образования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D790AC8F-4CD1-402B-B6F6-ED1B5EE9E3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8708"/>
            <a:ext cx="2096093" cy="6858000"/>
          </a:xfrm>
          <a:prstGeom prst="rect">
            <a:avLst/>
          </a:prstGeom>
        </p:spPr>
      </p:pic>
      <p:pic>
        <p:nvPicPr>
          <p:cNvPr id="8194" name="Picture 2" descr="http://umo-rosmintrud.ru/wp-content/uploads/2022/10/MCR-175x15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913" y="805375"/>
            <a:ext cx="1666875" cy="1428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1848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269" y="357051"/>
            <a:ext cx="10515600" cy="10972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перечень учебников.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№ 858 от 21.09.2022 (с изм. от 21.07.2023)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640" y="1619794"/>
            <a:ext cx="5181600" cy="426107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1 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2 частей: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учебники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обязательной части ООП, включая: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учебники 1 – 9 классов;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учебники 10 – 11 классов;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учебники для детей с ОВЗ;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учебники для части ООП, формируемой участниками образовательных отношений.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 внимание! </a:t>
            </a:r>
            <a:endParaRPr lang="ru-RU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для учебников 10 – 11 классов - 25.09.2025 г.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7069" y="1689463"/>
            <a:ext cx="5181600" cy="495776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2 </a:t>
            </a:r>
            <a:endParaRPr lang="ru-RU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Допущенные к использованию учебники из ранее действовавшего ФПУ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№ 254 от 20.05.2020 с изменениями, внесёнными Приказом № 766 от 23.12.2020) </a:t>
            </a:r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 внимание! </a:t>
            </a:r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Предельный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использования каждого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учебника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3 </a:t>
            </a:r>
            <a:endParaRPr lang="ru-RU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Исключены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учебника: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10, 11 классы. Никитин А. Ф., Грибанова Г. И.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Предельный срок использования каждого учебника до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31.05.2023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входящие по состоянию на 31 декабря 2022 года в федеральный перечень учебников, допускаются к использованию на срок действия экспертных заключений (пять лет)* </a:t>
            </a:r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 внесении изменений в Федеральный закон «Об образовании в Российской Федерации» от 24.09.2022 № 371-Ф</a:t>
            </a:r>
          </a:p>
        </p:txBody>
      </p:sp>
    </p:spTree>
    <p:extLst>
      <p:ext uri="{BB962C8B-B14F-4D97-AF65-F5344CB8AC3E}">
        <p14:creationId xmlns:p14="http://schemas.microsoft.com/office/powerpoint/2010/main" val="1008031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406393B1-1CF6-30A2-8508-C66000162C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50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1B845581-23DA-C5C1-3C16-3692E424CB53}"/>
              </a:ext>
            </a:extLst>
          </p:cNvPr>
          <p:cNvSpPr txBox="1">
            <a:spLocks/>
          </p:cNvSpPr>
          <p:nvPr/>
        </p:nvSpPr>
        <p:spPr>
          <a:xfrm>
            <a:off x="3572158" y="2178881"/>
            <a:ext cx="7330304" cy="22381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6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4886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Нормативно-правовую основу получения СОО в пределах освоения ОП СПО составляют: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Федеральный закон от 29.12.2012 N 273-ФЗ "Об образовании в Российской Федерации";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России от 17.05.2012 N 413 "Об утверждении федерального государственного образовательного стандарта среднего общего образования" (зарегистрирован в Минюсте России 07.06.2012 N 24480) (далее - ФГОС СОО);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России от 28.08.2020 N 442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образования" (зарегистрирован в Минюсте России 06.10.2020 N 60252);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России от 24.08.2022 N 762 "Об утверждении Порядка организации и осуществления образовательной деятельности по образовательным программам среднего профессионального образования" (Зарегистрирован 21.09.2022 N 70167) (вступает в силу с 01.03.2023);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России от 23.11.2022 N 1014 "Об утверждении федеральной образовательной программы среднего общего образования" (Зарегистрировано в Минюсте России 22.12.2022 N 71763).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6E7E3C06-200D-4829-8042-35CDAFDC3298}"/>
              </a:ext>
            </a:extLst>
          </p:cNvPr>
          <p:cNvSpPr txBox="1">
            <a:spLocks/>
          </p:cNvSpPr>
          <p:nvPr/>
        </p:nvSpPr>
        <p:spPr>
          <a:xfrm>
            <a:off x="1" y="1"/>
            <a:ext cx="12191999" cy="51380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получения среднего общего образования в профессиональных образовательных организациях является Федеральный закон от 29.12.2012 № 273-ФЗ «Об образовании в Российской Федерации»: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профессионального образования на базе основного общего образования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с одновременным получением среднего общего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пределах соответствующей образовательной программы среднего профессионального образования. В этом случае образовательная программа среднего профессионального образования, реализуемая на базе основного общего образования, разрабатывается на основе требований соответствующих федеральных государственных образовательных стандартов среднего общего и среднего профессионального образования и положений федеральной основной общеобразовательной программы среднего общего образования, а также с учетом получаемой профессии или специальности среднего профессионального образования Федеральный закон от 29.12.2012 № 273-ФЗ «Об образовании в Российской Федерации»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(ч. 3 ст. 68).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законом от 14.09.2022 № 371-ФЗ «О 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Федерации» основные общеобразовательные программы приведены в соответствие с федеральными основными общеобразовательными программами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 сентября 2023 года.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6E7E3C06-200D-4829-8042-35CDAFDC3298}"/>
              </a:ext>
            </a:extLst>
          </p:cNvPr>
          <p:cNvSpPr txBox="1">
            <a:spLocks/>
          </p:cNvSpPr>
          <p:nvPr/>
        </p:nvSpPr>
        <p:spPr>
          <a:xfrm>
            <a:off x="1" y="1"/>
            <a:ext cx="12191999" cy="461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048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8EDC23C-3823-463F-B39B-D576D4A3F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2525" y="1172651"/>
            <a:ext cx="5019675" cy="8239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Изменение макета ФГОС СПО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1630A306-2C44-4729-9996-D08514A5E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09800"/>
            <a:ext cx="5157787" cy="3684588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2021 году произошли обновления в макете ФГОС СПО</a:t>
            </a:r>
          </a:p>
          <a:p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обновленном макете на освоение среднего общего образования отводится </a:t>
            </a:r>
          </a:p>
          <a:p>
            <a:pPr marL="0" indent="0">
              <a:buNone/>
            </a:pPr>
            <a:endParaRPr lang="ru-RU" sz="2400" kern="1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FA36CF15-B83E-47AD-B7A7-BC6FB7A8D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6574" y="1172651"/>
            <a:ext cx="5019675" cy="823912"/>
          </a:xfrm>
        </p:spPr>
        <p:txBody>
          <a:bodyPr/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Обновление правовой базы реализации СОО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="" xmlns:a16="http://schemas.microsoft.com/office/drawing/2014/main" id="{7DE0E3E6-BB28-4A60-9921-70834918F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09799"/>
            <a:ext cx="5873620" cy="4191311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№732 от 12 августа 2022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внесении изменений в ФГОС СОО, утверждённый  приказом Министерства образования и науки Российской Федерации от 17 мая 2012 г. №413»:</a:t>
            </a:r>
          </a:p>
          <a:p>
            <a:pPr lvl="1"/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Изменение перечня обязательных ОД</a:t>
            </a:r>
          </a:p>
          <a:p>
            <a:pPr marL="0" indent="0" algn="ctr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13 обязательных ОД: 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Русский язык, Литература, Математика, Информатика, История, Обществознание, География, Иностранный язык, Химия, Биология, Физика, ОБЖ, Физкультура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+ обязательное выполнение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Индивидуального проекта</a:t>
            </a:r>
            <a:endParaRPr lang="ru-RU" sz="1800" b="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России №1014 от 23 ноября 2022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 утверждении ФОП среднего общего образования»:</a:t>
            </a:r>
          </a:p>
          <a:p>
            <a:pPr lvl="1"/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 Федеральных рабочих программ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2D4B3B5-929E-4C71-AC21-1E9E36457ABC}"/>
              </a:ext>
            </a:extLst>
          </p:cNvPr>
          <p:cNvSpPr txBox="1"/>
          <p:nvPr/>
        </p:nvSpPr>
        <p:spPr>
          <a:xfrm>
            <a:off x="932449" y="4108365"/>
            <a:ext cx="4964112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24B7C"/>
                </a:solidFill>
                <a:latin typeface="Times New Roman" pitchFamily="18" charset="0"/>
                <a:cs typeface="Times New Roman" pitchFamily="18" charset="0"/>
              </a:rPr>
              <a:t>единый объем часов 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024B7C"/>
                </a:solidFill>
                <a:latin typeface="Times New Roman" pitchFamily="18" charset="0"/>
                <a:cs typeface="Times New Roman" pitchFamily="18" charset="0"/>
              </a:rPr>
              <a:t>для ППКРС и ППССЗ 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024B7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>
                <a:solidFill>
                  <a:srgbClr val="024B7C"/>
                </a:solidFill>
                <a:latin typeface="Times New Roman" pitchFamily="18" charset="0"/>
                <a:cs typeface="Times New Roman" pitchFamily="18" charset="0"/>
              </a:rPr>
              <a:t>1476 часов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72058BD5-E22D-4EAF-BE7E-552BACA9D7C1}"/>
              </a:ext>
            </a:extLst>
          </p:cNvPr>
          <p:cNvSpPr txBox="1">
            <a:spLocks/>
          </p:cNvSpPr>
          <p:nvPr/>
        </p:nvSpPr>
        <p:spPr>
          <a:xfrm>
            <a:off x="127518" y="0"/>
            <a:ext cx="12089363" cy="80178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B89746-BC8D-4B46-A635-C8E1C93BD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39" y="161614"/>
            <a:ext cx="11879424" cy="60507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Модернизация общеобразовательной подготовки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="" xmlns:a16="http://schemas.microsoft.com/office/drawing/2014/main" id="{42BBADFF-BCF8-45CA-98CE-293EA2D17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966" y="1010012"/>
            <a:ext cx="2132735" cy="120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="" xmlns:a16="http://schemas.microsoft.com/office/drawing/2014/main" id="{56ACB1B1-EA49-44B8-8F03-E9D283A52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470" y="1010012"/>
            <a:ext cx="2132735" cy="120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489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>
            <a:extLst>
              <a:ext uri="{FF2B5EF4-FFF2-40B4-BE49-F238E27FC236}">
                <a16:creationId xmlns="" xmlns:a16="http://schemas.microsoft.com/office/drawing/2014/main" id="{8FE8785A-E08C-4C70-96EE-7F14642A1407}"/>
              </a:ext>
            </a:extLst>
          </p:cNvPr>
          <p:cNvSpPr txBox="1">
            <a:spLocks/>
          </p:cNvSpPr>
          <p:nvPr/>
        </p:nvSpPr>
        <p:spPr>
          <a:xfrm>
            <a:off x="172612" y="1708672"/>
            <a:ext cx="1824144" cy="1715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Получение СОО на базе ООО осуществляется с одновременным получением СОО в пределах соответствующей ОП СПО</a:t>
            </a:r>
            <a:endParaRPr lang="ru-RU" sz="15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="" xmlns:a16="http://schemas.microsoft.com/office/drawing/2014/main" id="{3A724371-1D7E-41D7-90F3-DACF5E1F7A76}"/>
              </a:ext>
            </a:extLst>
          </p:cNvPr>
          <p:cNvSpPr/>
          <p:nvPr/>
        </p:nvSpPr>
        <p:spPr>
          <a:xfrm>
            <a:off x="172611" y="1049932"/>
            <a:ext cx="2127388" cy="606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соответствии с п.3 ст.68 ФЗ-273</a:t>
            </a: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9D65EA7-4BC2-4956-912E-97F85D4109F3}"/>
              </a:ext>
            </a:extLst>
          </p:cNvPr>
          <p:cNvSpPr txBox="1"/>
          <p:nvPr/>
        </p:nvSpPr>
        <p:spPr>
          <a:xfrm>
            <a:off x="172611" y="3476588"/>
            <a:ext cx="1824144" cy="2760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1500" b="0" i="0">
                <a:solidFill>
                  <a:srgbClr val="000000"/>
                </a:solidFill>
                <a:effectLst/>
                <a:ea typeface="+mj-ea"/>
                <a:cs typeface="+mj-cs"/>
              </a:defRPr>
            </a:lvl1pPr>
          </a:lstStyle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ОП СПО, реализуемая на базе ООО, разрабатывается на основе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требований соответствующих ФГОС СОО И ФГОС СПО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положений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ФОП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также с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учетом получаемой профессии или специальности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="" xmlns:a16="http://schemas.microsoft.com/office/drawing/2014/main" id="{46877A6D-8C97-4BBA-AEA7-3CC37383C705}"/>
              </a:ext>
            </a:extLst>
          </p:cNvPr>
          <p:cNvSpPr/>
          <p:nvPr/>
        </p:nvSpPr>
        <p:spPr>
          <a:xfrm>
            <a:off x="2379309" y="904967"/>
            <a:ext cx="9405258" cy="772185"/>
          </a:xfrm>
          <a:prstGeom prst="roundRect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Общеобразовательный цикл – компонент ОП СПО</a:t>
            </a:r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="" xmlns:a16="http://schemas.microsoft.com/office/drawing/2014/main" id="{4ED19A4D-BD13-4ED5-9D47-9425ECC9D1C1}"/>
              </a:ext>
            </a:extLst>
          </p:cNvPr>
          <p:cNvCxnSpPr>
            <a:cxnSpLocks/>
            <a:stCxn id="14" idx="3"/>
            <a:endCxn id="20" idx="1"/>
          </p:cNvCxnSpPr>
          <p:nvPr/>
        </p:nvCxnSpPr>
        <p:spPr>
          <a:xfrm flipV="1">
            <a:off x="1996756" y="1291060"/>
            <a:ext cx="382553" cy="12754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: скругленные углы 23">
            <a:extLst>
              <a:ext uri="{FF2B5EF4-FFF2-40B4-BE49-F238E27FC236}">
                <a16:creationId xmlns="" xmlns:a16="http://schemas.microsoft.com/office/drawing/2014/main" id="{0C410D5E-1367-4E69-884C-BDC6DA836D62}"/>
              </a:ext>
            </a:extLst>
          </p:cNvPr>
          <p:cNvSpPr/>
          <p:nvPr/>
        </p:nvSpPr>
        <p:spPr>
          <a:xfrm>
            <a:off x="2300960" y="1943745"/>
            <a:ext cx="4264090" cy="4421006"/>
          </a:xfrm>
          <a:prstGeom prst="roundRect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Общеобразовательный цикл:</a:t>
            </a: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FB3D3E8A-13B7-4E33-BAEB-F530F2393F23}"/>
              </a:ext>
            </a:extLst>
          </p:cNvPr>
          <p:cNvSpPr/>
          <p:nvPr/>
        </p:nvSpPr>
        <p:spPr>
          <a:xfrm>
            <a:off x="2619758" y="3209736"/>
            <a:ext cx="3690267" cy="64940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Объем цикла -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CDD59BB-807A-4D9B-AF12-CE30DCFED25D}"/>
              </a:ext>
            </a:extLst>
          </p:cNvPr>
          <p:cNvSpPr/>
          <p:nvPr/>
        </p:nvSpPr>
        <p:spPr>
          <a:xfrm>
            <a:off x="4568390" y="3254978"/>
            <a:ext cx="1774588" cy="4924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600" b="1" u="sng" cap="none" spc="0" dirty="0">
                <a:ln w="0"/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1476 часов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45EE00B0-7CFC-4001-BB0B-9A1163CF3298}"/>
              </a:ext>
            </a:extLst>
          </p:cNvPr>
          <p:cNvSpPr/>
          <p:nvPr/>
        </p:nvSpPr>
        <p:spPr>
          <a:xfrm>
            <a:off x="6998149" y="1799634"/>
            <a:ext cx="4993245" cy="830424"/>
          </a:xfrm>
          <a:prstGeom prst="roundRect">
            <a:avLst/>
          </a:prstGeom>
          <a:solidFill>
            <a:schemeClr val="bg1"/>
          </a:solidFill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Регламентирует </a:t>
            </a:r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ФГОС СПО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п. 2.1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и объем образовательной программы 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="" xmlns:a16="http://schemas.microsoft.com/office/drawing/2014/main" id="{F6C5B5C2-50C9-4006-B92F-2FA0524A26B8}"/>
              </a:ext>
            </a:extLst>
          </p:cNvPr>
          <p:cNvCxnSpPr>
            <a:cxnSpLocks/>
          </p:cNvCxnSpPr>
          <p:nvPr/>
        </p:nvCxnSpPr>
        <p:spPr>
          <a:xfrm flipH="1">
            <a:off x="6310025" y="2214846"/>
            <a:ext cx="636032" cy="110498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: скругленные углы 20">
            <a:extLst>
              <a:ext uri="{FF2B5EF4-FFF2-40B4-BE49-F238E27FC236}">
                <a16:creationId xmlns="" xmlns:a16="http://schemas.microsoft.com/office/drawing/2014/main" id="{84206C05-A21F-419C-9B91-88C7C5C3B5A6}"/>
              </a:ext>
            </a:extLst>
          </p:cNvPr>
          <p:cNvSpPr/>
          <p:nvPr/>
        </p:nvSpPr>
        <p:spPr>
          <a:xfrm>
            <a:off x="7019925" y="2806678"/>
            <a:ext cx="4993245" cy="484296"/>
          </a:xfrm>
          <a:prstGeom prst="roundRect">
            <a:avLst/>
          </a:prstGeom>
          <a:solidFill>
            <a:schemeClr val="bg1"/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ФГОС СОО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="" xmlns:a16="http://schemas.microsoft.com/office/drawing/2014/main" id="{4FAD9500-DE1C-4B5C-8E28-3A122CADF31A}"/>
              </a:ext>
            </a:extLst>
          </p:cNvPr>
          <p:cNvSpPr/>
          <p:nvPr/>
        </p:nvSpPr>
        <p:spPr>
          <a:xfrm>
            <a:off x="2619757" y="4131994"/>
            <a:ext cx="3690267" cy="10992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Структура цикла:</a:t>
            </a:r>
          </a:p>
          <a:p>
            <a:pPr marL="285750" lvl="1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Состоит из 13 обязательных ОД и индивидуального проекта</a:t>
            </a:r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="" xmlns:a16="http://schemas.microsoft.com/office/drawing/2014/main" id="{8238FAC2-748C-4D39-ADBA-F56BD4763775}"/>
              </a:ext>
            </a:extLst>
          </p:cNvPr>
          <p:cNvCxnSpPr>
            <a:cxnSpLocks/>
            <a:stCxn id="21" idx="1"/>
          </p:cNvCxnSpPr>
          <p:nvPr/>
        </p:nvCxnSpPr>
        <p:spPr>
          <a:xfrm flipH="1">
            <a:off x="6254033" y="3048826"/>
            <a:ext cx="765892" cy="1252820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: скругленные углы 27">
            <a:extLst>
              <a:ext uri="{FF2B5EF4-FFF2-40B4-BE49-F238E27FC236}">
                <a16:creationId xmlns="" xmlns:a16="http://schemas.microsoft.com/office/drawing/2014/main" id="{4BFA10B5-9A86-4851-95CC-D96986F358BB}"/>
              </a:ext>
            </a:extLst>
          </p:cNvPr>
          <p:cNvSpPr/>
          <p:nvPr/>
        </p:nvSpPr>
        <p:spPr>
          <a:xfrm>
            <a:off x="6998149" y="3507025"/>
            <a:ext cx="4993245" cy="17634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направлен на реализацию </a:t>
            </a:r>
            <a:r>
              <a:rPr lang="ru-RU" sz="1600" b="0" i="0" u="sng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обязательной части* 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СОО (60% от 2170) 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полностью соответствует требованию п.15 ФГОС СОО об обязательной части СОО</a:t>
            </a:r>
            <a:r>
              <a:rPr lang="ru-RU" sz="1600" b="0" i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учитывает специфику получаемой профессии/специальности</a:t>
            </a:r>
          </a:p>
        </p:txBody>
      </p:sp>
      <p:cxnSp>
        <p:nvCxnSpPr>
          <p:cNvPr id="31" name="Прямая со стрелкой 30">
            <a:extLst>
              <a:ext uri="{FF2B5EF4-FFF2-40B4-BE49-F238E27FC236}">
                <a16:creationId xmlns="" xmlns:a16="http://schemas.microsoft.com/office/drawing/2014/main" id="{502178C1-370D-4F41-BE34-448A6F666B9F}"/>
              </a:ext>
            </a:extLst>
          </p:cNvPr>
          <p:cNvCxnSpPr>
            <a:cxnSpLocks/>
            <a:stCxn id="26" idx="3"/>
          </p:cNvCxnSpPr>
          <p:nvPr/>
        </p:nvCxnSpPr>
        <p:spPr>
          <a:xfrm flipV="1">
            <a:off x="6310024" y="4333875"/>
            <a:ext cx="688125" cy="347731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="" xmlns:a16="http://schemas.microsoft.com/office/drawing/2014/main" id="{481A7CDF-4090-41DB-BBAC-AC9308279B3C}"/>
              </a:ext>
            </a:extLst>
          </p:cNvPr>
          <p:cNvCxnSpPr>
            <a:cxnSpLocks/>
          </p:cNvCxnSpPr>
          <p:nvPr/>
        </p:nvCxnSpPr>
        <p:spPr>
          <a:xfrm>
            <a:off x="4406580" y="3827338"/>
            <a:ext cx="0" cy="31896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Заголовок 1">
            <a:extLst>
              <a:ext uri="{FF2B5EF4-FFF2-40B4-BE49-F238E27FC236}">
                <a16:creationId xmlns="" xmlns:a16="http://schemas.microsoft.com/office/drawing/2014/main" id="{6E7E3C06-200D-4829-8042-35CDAFDC3298}"/>
              </a:ext>
            </a:extLst>
          </p:cNvPr>
          <p:cNvSpPr txBox="1">
            <a:spLocks/>
          </p:cNvSpPr>
          <p:nvPr/>
        </p:nvSpPr>
        <p:spPr>
          <a:xfrm>
            <a:off x="209351" y="68117"/>
            <a:ext cx="12089363" cy="80178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A046C10-4647-48BB-83D0-B002AD4E9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514" y="64200"/>
            <a:ext cx="10515600" cy="83753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СПО</a:t>
            </a:r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="" xmlns:a16="http://schemas.microsoft.com/office/drawing/2014/main" id="{2213D622-BA06-465B-8FBF-7104497E52EE}"/>
              </a:ext>
            </a:extLst>
          </p:cNvPr>
          <p:cNvSpPr/>
          <p:nvPr/>
        </p:nvSpPr>
        <p:spPr>
          <a:xfrm>
            <a:off x="6946057" y="5331044"/>
            <a:ext cx="5067113" cy="14194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70510"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kern="1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Вариативная часть СОО реализуется в других циклах ОП СПО с учетом ее специфики: содержание дисциплин углубляется в социально-гуманитарном и общепрофессиональном циклах</a:t>
            </a:r>
          </a:p>
        </p:txBody>
      </p:sp>
    </p:spTree>
    <p:extLst>
      <p:ext uri="{BB962C8B-B14F-4D97-AF65-F5344CB8AC3E}">
        <p14:creationId xmlns:p14="http://schemas.microsoft.com/office/powerpoint/2010/main" val="1470567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72058BD5-E22D-4EAF-BE7E-552BACA9D7C1}"/>
              </a:ext>
            </a:extLst>
          </p:cNvPr>
          <p:cNvSpPr txBox="1">
            <a:spLocks/>
          </p:cNvSpPr>
          <p:nvPr/>
        </p:nvSpPr>
        <p:spPr>
          <a:xfrm>
            <a:off x="41793" y="0"/>
            <a:ext cx="12089363" cy="80178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B89746-BC8D-4B46-A635-C8E1C93BD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58" y="131618"/>
            <a:ext cx="11879424" cy="605076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Рекомендации по реализации СОО в пределах освоения ОП СПО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18993642-593C-40B0-8F66-1B8417CA9E6B}"/>
              </a:ext>
            </a:extLst>
          </p:cNvPr>
          <p:cNvSpPr/>
          <p:nvPr/>
        </p:nvSpPr>
        <p:spPr>
          <a:xfrm>
            <a:off x="900332" y="890900"/>
            <a:ext cx="10920926" cy="7721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Утверждены письмом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России от 01.03.2023 № 05-592</a:t>
            </a:r>
          </a:p>
        </p:txBody>
      </p:sp>
      <p:sp>
        <p:nvSpPr>
          <p:cNvPr id="18" name="Объект 4">
            <a:extLst>
              <a:ext uri="{FF2B5EF4-FFF2-40B4-BE49-F238E27FC236}">
                <a16:creationId xmlns="" xmlns:a16="http://schemas.microsoft.com/office/drawing/2014/main" id="{C7779F5E-8593-47A4-A804-E89C3D460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5058" y="1914525"/>
            <a:ext cx="11879424" cy="3684588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kern="1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Общий объем академических часов на освоение общеобразовательного цикла </a:t>
            </a:r>
            <a:r>
              <a:rPr lang="ru-RU" sz="2600" b="1" u="sng" kern="1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составляет 1476 часов</a:t>
            </a:r>
            <a:r>
              <a:rPr lang="ru-RU" sz="2600" kern="1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который обеспечивает:</a:t>
            </a:r>
          </a:p>
          <a:p>
            <a:pPr indent="269875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600" kern="1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выполнение в полном объеме требований к результатам освоения образовательной программы СОО, установленные ФГОС СОО;</a:t>
            </a:r>
          </a:p>
          <a:p>
            <a:pPr indent="269875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600" kern="1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учет положений ФОП СОО в части содержания общеобразовательных дисциплин;</a:t>
            </a:r>
          </a:p>
          <a:p>
            <a:pPr indent="269875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600" kern="1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учет специфики получаемой профессии или специальности.</a:t>
            </a:r>
          </a:p>
          <a:p>
            <a:pPr>
              <a:spcBef>
                <a:spcPts val="0"/>
              </a:spcBef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24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72058BD5-E22D-4EAF-BE7E-552BACA9D7C1}"/>
              </a:ext>
            </a:extLst>
          </p:cNvPr>
          <p:cNvSpPr txBox="1">
            <a:spLocks/>
          </p:cNvSpPr>
          <p:nvPr/>
        </p:nvSpPr>
        <p:spPr>
          <a:xfrm>
            <a:off x="41793" y="0"/>
            <a:ext cx="12089363" cy="80178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B89746-BC8D-4B46-A635-C8E1C93BD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58" y="131618"/>
            <a:ext cx="11879424" cy="605076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Рекомендации по реализации СОО в пределах освоения ОП СПО 2023 года, отличия от предыдущих версий 2015г. </a:t>
            </a: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2021 г.</a:t>
            </a:r>
          </a:p>
        </p:txBody>
      </p:sp>
      <p:sp>
        <p:nvSpPr>
          <p:cNvPr id="18" name="Объект 4">
            <a:extLst>
              <a:ext uri="{FF2B5EF4-FFF2-40B4-BE49-F238E27FC236}">
                <a16:creationId xmlns="" xmlns:a16="http://schemas.microsoft.com/office/drawing/2014/main" id="{C7779F5E-8593-47A4-A804-E89C3D460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5058" y="1180065"/>
            <a:ext cx="11843170" cy="5068890"/>
          </a:xfrm>
        </p:spPr>
        <p:txBody>
          <a:bodyPr>
            <a:noAutofit/>
          </a:bodyPr>
          <a:lstStyle/>
          <a:p>
            <a:pPr indent="27051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200" kern="100" dirty="0">
                <a:latin typeface="Times New Roman" pitchFamily="18" charset="0"/>
                <a:cs typeface="Times New Roman" pitchFamily="18" charset="0"/>
              </a:rPr>
              <a:t>период освоения общеобразовательных дисциплин, необходимых для получения обучающимися СОО, в течение срока освоения соответствующей ОП СПО определяется ПОО самостоятельно;</a:t>
            </a:r>
          </a:p>
          <a:p>
            <a:pPr indent="27051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200" kern="100" dirty="0">
                <a:latin typeface="Times New Roman" pitchFamily="18" charset="0"/>
                <a:cs typeface="Times New Roman" pitchFamily="18" charset="0"/>
              </a:rPr>
              <a:t>отдельно не выделяется период времени на проведение промежуточной аттестации (в прошлых ФГОС СПО и рекомендациях данный объем составлял 72 или 108 часов), что позволяет увеличить объем времени на учебную деятельность;</a:t>
            </a:r>
          </a:p>
          <a:p>
            <a:pPr indent="27051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200" kern="100" dirty="0">
                <a:latin typeface="Times New Roman" pitchFamily="18" charset="0"/>
                <a:cs typeface="Times New Roman" pitchFamily="18" charset="0"/>
              </a:rPr>
              <a:t>весь объем времени, 1476 часов, общеобразовательного цикла планируется на учебные занятия (в рекомендациях 2015 года до 1026 часов могло отводиться на внеаудиторную работу), а также на реализацию обязательной части СОО и с учетом получаемой профессии/специальности (в рекомендациях 2021 года – не более 80%, т.е. 1180 часов);</a:t>
            </a:r>
          </a:p>
          <a:p>
            <a:pPr indent="27051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200" kern="100" dirty="0">
                <a:latin typeface="Times New Roman" pitchFamily="18" charset="0"/>
                <a:cs typeface="Times New Roman" pitchFamily="18" charset="0"/>
              </a:rPr>
              <a:t>предложено примерное распределение часов по ОД для каждой УГПС (в рекомендациях 2021 года примеры распределения часов даны по 4-м профилям)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29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0C8E55-9B5E-408E-B3F0-AF3957DB0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1" y="52793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Внедрение методик преподавания общеобразовательных дисциплин с учетом профессиональной направленности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C312B94-3D69-4518-9031-68AFD91B51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6720" y="1284807"/>
            <a:ext cx="11190514" cy="5539978"/>
          </a:xfrm>
          <a:noFill/>
        </p:spPr>
        <p:txBody>
          <a:bodyPr wrap="square" rtlCol="0">
            <a:spAutoFit/>
          </a:bodyPr>
          <a:lstStyle/>
          <a:p>
            <a:pPr marL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2022 году разработаны, прошли процедуру экспертизы и утверждены комплекты методических материалов ЦМС СПО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ИРПО,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размещенные на портале профильной подведомственной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России организации – ФГБОУ ДПО «Институт развития профессионального образования» (ИРПО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https://firpo.ru/activities/projects/razrabotka 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ivnedreniye-metodik-prepodavaniya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/ Раздел «Документы», далее – «Методические материалы по 13 обязательным общеобразовательным дисциплинам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Методика преподавания ОД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Примерная рабочая программа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Примерные учебно-методические комплексы: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Поурочное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планирование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Опорные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конспекты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Технологические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карты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Фонд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оценочных средств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Методические рекомендации по организации обучения</a:t>
            </a:r>
          </a:p>
          <a:p>
            <a:pPr marL="0" lvl="0" algn="ctr">
              <a:buNone/>
            </a:pPr>
            <a:endParaRPr lang="ru-RU" sz="2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E0350286-7A6C-4B6D-AEC9-8C403172CF9F}"/>
              </a:ext>
            </a:extLst>
          </p:cNvPr>
          <p:cNvSpPr txBox="1"/>
          <p:nvPr/>
        </p:nvSpPr>
        <p:spPr>
          <a:xfrm>
            <a:off x="7375825" y="4392551"/>
            <a:ext cx="46432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ctr"/>
            <a:endParaRPr lang="ru-RU" sz="2800" b="1" dirty="0">
              <a:solidFill>
                <a:schemeClr val="accent1">
                  <a:lumMod val="75000"/>
                </a:schemeClr>
              </a:solidFill>
              <a:latin typeface="Montserrat" panose="00000500000000000000" pitchFamily="2" charset="-52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643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7577" y="348343"/>
            <a:ext cx="9370423" cy="557348"/>
          </a:xfrm>
        </p:spPr>
        <p:txBody>
          <a:bodyPr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РЕГУЛИРОВАНИЯ ДЕЯТЕЛЬНОСТИ СПО 2023 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505097" y="1515291"/>
            <a:ext cx="11138263" cy="4537165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общеобразовательным дисциплинам СПО;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Методики преподавания общеобразовательных дисциплин;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Методические рекомендации по организации обучения (в части разработки дидактических материалов) по общеобразовательным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дисциплинам.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размещенные на портале профильной подведомственной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организации – ФГБОУ ДПО «Институт развития профессионального образования» (ИРПО) . https://firpo.ru/activities/projects/razrabotka 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ivnedreniye-metodik-prepodavaniya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Раздел «Документы», далее – «Методические материалы по 13 обязательным общеобразовательным дисциплинам»</a:t>
            </a:r>
          </a:p>
        </p:txBody>
      </p:sp>
    </p:spTree>
    <p:extLst>
      <p:ext uri="{BB962C8B-B14F-4D97-AF65-F5344CB8AC3E}">
        <p14:creationId xmlns:p14="http://schemas.microsoft.com/office/powerpoint/2010/main" val="36219815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1007</Words>
  <Application>Microsoft Office PowerPoint</Application>
  <PresentationFormat>Широкоэкранный</PresentationFormat>
  <Paragraphs>95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Montserrat</vt:lpstr>
      <vt:lpstr>Segoe UI</vt:lpstr>
      <vt:lpstr>Times New Roman</vt:lpstr>
      <vt:lpstr>Тема Office</vt:lpstr>
      <vt:lpstr>Нормативно-правовое и организационное обеспечение среднего общего образования в пределах освоения ОП СПО на базе основного общего образования</vt:lpstr>
      <vt:lpstr>Нормативно-правовую основу получения СОО в пределах освоения ОП СПО составляют:</vt:lpstr>
      <vt:lpstr>Основанием для получения среднего общего образования в профессиональных образовательных организациях является Федеральный закон от 29.12.2012 № 273-ФЗ «Об образовании в Российской Федерации»:  </vt:lpstr>
      <vt:lpstr>Модернизация общеобразовательной подготовки</vt:lpstr>
      <vt:lpstr>Образовательная программа СПО</vt:lpstr>
      <vt:lpstr>Рекомендации по реализации СОО в пределах освоения ОП СПО</vt:lpstr>
      <vt:lpstr>Рекомендации по реализации СОО в пределах освоения ОП СПО 2023 года, отличия от предыдущих версий 2015г. и 2021 г.</vt:lpstr>
      <vt:lpstr>Внедрение методик преподавания общеобразовательных дисциплин с учетом профессиональной направленности</vt:lpstr>
      <vt:lpstr>ИСТОЧНИКИ РЕГУЛИРОВАНИЯ ДЕЯТЕЛЬНОСТИ СПО 2023 </vt:lpstr>
      <vt:lpstr>Федеральный перечень учебников. Приказ Минпросвещения России № 858 от 21.09.2022 (с изм. от 21.07.2023)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Учет профиля обучения и уровень освоения дисциплины</dc:title>
  <dc:creator>Ольга Потапова</dc:creator>
  <cp:lastModifiedBy>Методист</cp:lastModifiedBy>
  <cp:revision>56</cp:revision>
  <dcterms:created xsi:type="dcterms:W3CDTF">2023-02-14T13:34:37Z</dcterms:created>
  <dcterms:modified xsi:type="dcterms:W3CDTF">2024-03-29T10:03:53Z</dcterms:modified>
</cp:coreProperties>
</file>